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339" r:id="rId4"/>
    <p:sldId id="260" r:id="rId5"/>
    <p:sldId id="258" r:id="rId6"/>
    <p:sldId id="317" r:id="rId7"/>
    <p:sldId id="318" r:id="rId8"/>
    <p:sldId id="270" r:id="rId9"/>
    <p:sldId id="340" r:id="rId10"/>
    <p:sldId id="277" r:id="rId11"/>
    <p:sldId id="323" r:id="rId12"/>
    <p:sldId id="261" r:id="rId13"/>
    <p:sldId id="316" r:id="rId14"/>
    <p:sldId id="327" r:id="rId15"/>
    <p:sldId id="328" r:id="rId16"/>
    <p:sldId id="341" r:id="rId17"/>
    <p:sldId id="335" r:id="rId18"/>
    <p:sldId id="268" r:id="rId19"/>
    <p:sldId id="275" r:id="rId20"/>
    <p:sldId id="334" r:id="rId21"/>
    <p:sldId id="288" r:id="rId22"/>
    <p:sldId id="291" r:id="rId23"/>
    <p:sldId id="293" r:id="rId24"/>
    <p:sldId id="315" r:id="rId25"/>
    <p:sldId id="266" r:id="rId26"/>
    <p:sldId id="269" r:id="rId27"/>
    <p:sldId id="321" r:id="rId28"/>
    <p:sldId id="333" r:id="rId29"/>
    <p:sldId id="338" r:id="rId30"/>
    <p:sldId id="342" r:id="rId31"/>
    <p:sldId id="337" r:id="rId32"/>
    <p:sldId id="273" r:id="rId33"/>
    <p:sldId id="281" r:id="rId34"/>
  </p:sldIdLst>
  <p:sldSz cx="9144000" cy="5143500" type="screen16x9"/>
  <p:notesSz cx="6858000" cy="9144000"/>
  <p:embeddedFontLst>
    <p:embeddedFont>
      <p:font typeface="Dela Gothic One" pitchFamily="2" charset="-128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" panose="020F0502020204030204" pitchFamily="34" charset="0"/>
      <p:regular r:id="rId42"/>
      <p:bold r:id="rId43"/>
      <p:italic r:id="rId44"/>
      <p:boldItalic r:id="rId45"/>
    </p:embeddedFont>
    <p:embeddedFont>
      <p:font typeface="Roboto Condensed Light" panose="020F03020202040302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9AA0A6"/>
          </p15:clr>
        </p15:guide>
        <p15:guide id="2" pos="2880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018"/>
    <a:srgbClr val="0E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0CE1AB-733C-48D4-9D01-4BFDCDABC23B}">
  <a:tblStyle styleId="{430CE1AB-733C-48D4-9D01-4BFDCDABC2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43"/>
    <p:restoredTop sz="96932"/>
  </p:normalViewPr>
  <p:slideViewPr>
    <p:cSldViewPr snapToGrid="0">
      <p:cViewPr varScale="1">
        <p:scale>
          <a:sx n="124" d="100"/>
          <a:sy n="124" d="100"/>
        </p:scale>
        <p:origin x="264" y="160"/>
      </p:cViewPr>
      <p:guideLst>
        <p:guide orient="horz" pos="1643"/>
        <p:guide pos="2880"/>
      </p:guideLst>
    </p:cSldViewPr>
  </p:slideViewPr>
  <p:outlineViewPr>
    <p:cViewPr>
      <p:scale>
        <a:sx n="33" d="100"/>
        <a:sy n="33" d="100"/>
      </p:scale>
      <p:origin x="0" y="-5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A3CAE8-8808-8948-A5C8-398C0407A4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7AF446-CEB6-3942-84CC-6123CC6947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CA9A0-9519-FC43-9B2F-E849E7E23513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2ACF3-4365-5D45-9161-31E65DC87E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03B3-1702-DD4D-9390-75D1D41E5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12C9A-6856-5447-A1B5-4836C4F1E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19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2d28871ba_0_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2d28871ba_0_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e2d28871ba_0_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e2d28871ba_0_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6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e2d28871b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e2d28871b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72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390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e2d28871ba_0_3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e2d28871ba_0_3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072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e2d28871ba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e2d28871ba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81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e2d28871ba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e2d28871ba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e2d28871ba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e2d28871ba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e366b967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e366b967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e2d28871ba_0_1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e2d28871ba_0_1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951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e2d28871ba_0_22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" name="Google Shape;3114;ge2d28871ba_0_22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e2d28871ba_0_2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e2d28871ba_0_2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e366b967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e366b967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366b967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366b967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73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e2d28871ba_0_3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e2d28871ba_0_3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e2d28871b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e2d28871b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e2d28871ba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e2d28871ba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39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388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74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e2d28871b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e2d28871b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35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535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172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e366b967c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e366b967c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e2d28871ba_0_2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e2d28871ba_0_2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e2d28871b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e2d28871b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2d28871b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2d28871b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2d28871b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2d28871b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61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e2d28871ba_0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e2d28871ba_0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56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e2d28871ba_0_3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e2d28871ba_0_3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e2d28871ba_0_3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e2d28871ba_0_3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9950" y="1055162"/>
            <a:ext cx="55644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972" y="3795263"/>
            <a:ext cx="60999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" name="Google Shape;17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22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4;p2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25" name="Google Shape;25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29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" name="Google Shape;33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" name="Google Shape;35;p2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36" name="Google Shape;36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" name="Google Shape;40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" name="Google Shape;46;p2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47" name="Google Shape;47;p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51;p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" name="Google Shape;56;p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8" name="Google Shape;58;p2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Google Shape;1455;p28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456" name="Google Shape;1456;p28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457" name="Google Shape;1457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8" name="Google Shape;1458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9" name="Google Shape;1459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0" name="Google Shape;1460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61" name="Google Shape;1461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66" name="Google Shape;1466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68" name="Google Shape;1468;p28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469" name="Google Shape;1469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73" name="Google Shape;1473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77" name="Google Shape;1477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79" name="Google Shape;1479;p28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80" name="Google Shape;1480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4" name="Google Shape;1484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8" name="Google Shape;1488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0" name="Google Shape;1490;p28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91" name="Google Shape;1491;p2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2" name="Google Shape;1492;p2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3" name="Google Shape;1493;p2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2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95" name="Google Shape;1495;p2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0" name="Google Shape;1500;p2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2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02" name="Google Shape;1502;p28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9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29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9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29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9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9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9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29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9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29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9" name="Google Shape;1529;p29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530" name="Google Shape;1530;p2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2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2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2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34" name="Google Shape;1534;p2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38" name="Google Shape;1538;p2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2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40" name="Google Shape;1540;p29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541" name="Google Shape;1541;p2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2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2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2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45" name="Google Shape;1545;p2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49" name="Google Shape;1549;p2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2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51" name="Google Shape;1551;p29"/>
          <p:cNvCxnSpPr>
            <a:stCxn id="1523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29"/>
          <p:cNvCxnSpPr>
            <a:stCxn id="1523" idx="2"/>
            <a:endCxn id="1521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29"/>
          <p:cNvCxnSpPr>
            <a:stCxn id="1521" idx="3"/>
            <a:endCxn id="1519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4" name="Google Shape;1554;p29"/>
          <p:cNvCxnSpPr>
            <a:stCxn id="1525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5" name="Google Shape;1555;p29"/>
          <p:cNvCxnSpPr>
            <a:stCxn id="1527" idx="2"/>
            <a:endCxn id="1525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29"/>
          <p:cNvCxnSpPr>
            <a:stCxn id="1525" idx="3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29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29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29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29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29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29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29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9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29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9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29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29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29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29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9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9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3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577" name="Google Shape;1577;p3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8" name="Google Shape;1578;p3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9" name="Google Shape;1579;p3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0" name="Google Shape;1580;p3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1" name="Google Shape;1581;p3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5" name="Google Shape;1585;p3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87" name="Google Shape;1587;p3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588" name="Google Shape;1588;p3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9" name="Google Shape;1589;p3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3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3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2" name="Google Shape;1592;p3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96" name="Google Shape;1596;p3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7" name="Google Shape;1597;p3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98" name="Google Shape;1598;p30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1599" name="Google Shape;1599;p30"/>
            <p:cNvCxnSpPr>
              <a:stCxn id="1600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1" name="Google Shape;1601;p30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1602" name="Google Shape;1602;p30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07" name="Google Shape;1607;p30"/>
              <p:cNvCxnSpPr>
                <a:stCxn id="1600" idx="2"/>
                <a:endCxn id="1604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30"/>
              <p:cNvCxnSpPr>
                <a:stCxn id="1604" idx="3"/>
                <a:endCxn id="1602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09" name="Google Shape;1609;p30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1610" name="Google Shape;1610;p30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0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0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0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0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0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16" name="Google Shape;1616;p30"/>
            <p:cNvCxnSpPr>
              <a:stCxn id="1612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7" name="Google Shape;1617;p30"/>
            <p:cNvCxnSpPr>
              <a:stCxn id="1614" idx="2"/>
              <a:endCxn id="1612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30"/>
            <p:cNvCxnSpPr>
              <a:stCxn id="1612" idx="3"/>
              <a:endCxn id="1610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9" name="Google Shape;1619;p30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30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4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591" name="Google Shape;591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5" name="Google Shape;595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0" name="Google Shape;600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2" name="Google Shape;602;p14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603" name="Google Shape;603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7" name="Google Shape;607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1" name="Google Shape;611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3" name="Google Shape;613;p14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614" name="Google Shape;614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8" name="Google Shape;618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2" name="Google Shape;622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4" name="Google Shape;624;p14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625" name="Google Shape;625;p1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9" name="Google Shape;629;p1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4" name="Google Shape;634;p1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6" name="Google Shape;636;p14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4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4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4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4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4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4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4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4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4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4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4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4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4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4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4"/>
          <p:cNvSpPr txBox="1">
            <a:spLocks noGrp="1"/>
          </p:cNvSpPr>
          <p:nvPr>
            <p:ph type="subTitle" idx="1"/>
          </p:nvPr>
        </p:nvSpPr>
        <p:spPr>
          <a:xfrm>
            <a:off x="2001450" y="1128750"/>
            <a:ext cx="5141100" cy="20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3" name="Google Shape;653;p14"/>
          <p:cNvSpPr txBox="1">
            <a:spLocks noGrp="1"/>
          </p:cNvSpPr>
          <p:nvPr>
            <p:ph type="subTitle" idx="2"/>
          </p:nvPr>
        </p:nvSpPr>
        <p:spPr>
          <a:xfrm>
            <a:off x="2276725" y="3334950"/>
            <a:ext cx="45984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grpSp>
        <p:nvGrpSpPr>
          <p:cNvPr id="654" name="Google Shape;654;p14"/>
          <p:cNvGrpSpPr/>
          <p:nvPr/>
        </p:nvGrpSpPr>
        <p:grpSpPr>
          <a:xfrm>
            <a:off x="3897600" y="294088"/>
            <a:ext cx="1348800" cy="168600"/>
            <a:chOff x="3897600" y="285750"/>
            <a:chExt cx="1348800" cy="168600"/>
          </a:xfrm>
        </p:grpSpPr>
        <p:sp>
          <p:nvSpPr>
            <p:cNvPr id="655" name="Google Shape;655;p14"/>
            <p:cNvSpPr/>
            <p:nvPr/>
          </p:nvSpPr>
          <p:spPr>
            <a:xfrm rot="5400000">
              <a:off x="50778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 rot="5400000">
              <a:off x="49092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 rot="5400000">
              <a:off x="47406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 rot="5400000">
              <a:off x="45720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 rot="5400000">
              <a:off x="44034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 rot="5400000">
              <a:off x="42348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 rot="5400000">
              <a:off x="40662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 rot="5400000">
              <a:off x="38976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14"/>
          <p:cNvGrpSpPr/>
          <p:nvPr/>
        </p:nvGrpSpPr>
        <p:grpSpPr>
          <a:xfrm>
            <a:off x="3897600" y="4680813"/>
            <a:ext cx="1348800" cy="168600"/>
            <a:chOff x="3897600" y="285750"/>
            <a:chExt cx="1348800" cy="168600"/>
          </a:xfrm>
        </p:grpSpPr>
        <p:sp>
          <p:nvSpPr>
            <p:cNvPr id="664" name="Google Shape;664;p14"/>
            <p:cNvSpPr/>
            <p:nvPr/>
          </p:nvSpPr>
          <p:spPr>
            <a:xfrm rot="5400000">
              <a:off x="50778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rot="5400000">
              <a:off x="49092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rot="5400000">
              <a:off x="47406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rot="5400000">
              <a:off x="45720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rot="5400000">
              <a:off x="44034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 rot="5400000">
              <a:off x="42348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 rot="5400000">
              <a:off x="4066200" y="28575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 rot="5400000">
              <a:off x="3897600" y="28575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034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"/>
          <p:cNvSpPr txBox="1">
            <a:spLocks noGrp="1"/>
          </p:cNvSpPr>
          <p:nvPr>
            <p:ph type="title"/>
          </p:nvPr>
        </p:nvSpPr>
        <p:spPr>
          <a:xfrm>
            <a:off x="1388100" y="906150"/>
            <a:ext cx="6367800" cy="3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1" name="Google Shape;361;p8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362" name="Google Shape;362;p8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363" name="Google Shape;363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7" name="Google Shape;367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2" name="Google Shape;372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" name="Google Shape;374;p8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375" name="Google Shape;375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9" name="Google Shape;379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3" name="Google Shape;383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5" name="Google Shape;385;p8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386" name="Google Shape;386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0" name="Google Shape;390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8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397" name="Google Shape;397;p8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8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8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1" name="Google Shape;401;p8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6" name="Google Shape;406;p8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7" name="Google Shape;407;p8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8" name="Google Shape;408;p8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6981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26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26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6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26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26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26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26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26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26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26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6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6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26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26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342" name="Google Shape;1342;p26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3" name="Google Shape;1343;p26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4" name="Google Shape;1344;p26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5" name="Google Shape;1345;p26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6" name="Google Shape;1346;p26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0" name="Google Shape;1350;p26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1" name="Google Shape;1351;p26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2" name="Google Shape;1352;p26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353" name="Google Shape;1353;p26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26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5" name="Google Shape;1355;p26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6" name="Google Shape;1356;p26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7" name="Google Shape;1357;p26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6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1" name="Google Shape;1361;p26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6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63" name="Google Shape;1363;p26"/>
          <p:cNvCxnSpPr>
            <a:stCxn id="1333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26"/>
          <p:cNvCxnSpPr>
            <a:stCxn id="1333" idx="2"/>
            <a:endCxn id="1331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26"/>
          <p:cNvCxnSpPr>
            <a:stCxn id="1331" idx="3"/>
            <a:endCxn id="1329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26"/>
          <p:cNvCxnSpPr>
            <a:stCxn id="1337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26"/>
          <p:cNvCxnSpPr>
            <a:stCxn id="1339" idx="2"/>
            <a:endCxn id="1337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6"/>
          <p:cNvCxnSpPr>
            <a:stCxn id="1337" idx="3"/>
            <a:endCxn id="1335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26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26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26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6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26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6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6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26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26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6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26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6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6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6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6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6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26"/>
          <p:cNvSpPr txBox="1">
            <a:spLocks noGrp="1"/>
          </p:cNvSpPr>
          <p:nvPr>
            <p:ph type="subTitle" idx="1"/>
          </p:nvPr>
        </p:nvSpPr>
        <p:spPr>
          <a:xfrm>
            <a:off x="5261800" y="2191250"/>
            <a:ext cx="2591100" cy="11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652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body" idx="1"/>
          </p:nvPr>
        </p:nvSpPr>
        <p:spPr>
          <a:xfrm>
            <a:off x="3020450" y="540300"/>
            <a:ext cx="5403300" cy="121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lt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170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02">
  <p:cSld name="Section Header 02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2"/>
          <p:cNvSpPr txBox="1">
            <a:spLocks noGrp="1"/>
          </p:cNvSpPr>
          <p:nvPr>
            <p:ph type="title"/>
          </p:nvPr>
        </p:nvSpPr>
        <p:spPr>
          <a:xfrm flipH="1">
            <a:off x="1610674" y="1815075"/>
            <a:ext cx="2931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1" name="Google Shape;1081;p22"/>
          <p:cNvSpPr txBox="1">
            <a:spLocks noGrp="1"/>
          </p:cNvSpPr>
          <p:nvPr>
            <p:ph type="subTitle" idx="1"/>
          </p:nvPr>
        </p:nvSpPr>
        <p:spPr>
          <a:xfrm flipH="1">
            <a:off x="2246663" y="26132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672713" y="1083325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083" name="Google Shape;1083;p22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084" name="Google Shape;1084;p22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085" name="Google Shape;1085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6" name="Google Shape;1086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8" name="Google Shape;1088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89" name="Google Shape;1089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94" name="Google Shape;1094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5" name="Google Shape;1095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96" name="Google Shape;1096;p22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097" name="Google Shape;1097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8" name="Google Shape;1098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9" name="Google Shape;1099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01" name="Google Shape;1101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05" name="Google Shape;1105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07" name="Google Shape;1107;p22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08" name="Google Shape;1108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12" name="Google Shape;1112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6" name="Google Shape;1116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8" name="Google Shape;1118;p22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19" name="Google Shape;1119;p22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22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22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22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3" name="Google Shape;1123;p22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8" name="Google Shape;1128;p22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22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30" name="Google Shape;1130;p22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22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1147" name="Google Shape;1147;p22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2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5" name="Google Shape;1155;p22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1156" name="Google Shape;1156;p22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790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7"/>
          <p:cNvSpPr txBox="1">
            <a:spLocks noGrp="1"/>
          </p:cNvSpPr>
          <p:nvPr>
            <p:ph type="ctrTitle"/>
          </p:nvPr>
        </p:nvSpPr>
        <p:spPr>
          <a:xfrm>
            <a:off x="719950" y="539999"/>
            <a:ext cx="55644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8" name="Google Shape;1388;p27"/>
          <p:cNvSpPr txBox="1">
            <a:spLocks noGrp="1"/>
          </p:cNvSpPr>
          <p:nvPr>
            <p:ph type="subTitle" idx="1"/>
          </p:nvPr>
        </p:nvSpPr>
        <p:spPr>
          <a:xfrm>
            <a:off x="719975" y="2301399"/>
            <a:ext cx="60999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89" name="Google Shape;1389;p27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1390" name="Google Shape;1390;p27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1391" name="Google Shape;1391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2" name="Google Shape;1392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4" name="Google Shape;1394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95" name="Google Shape;1395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0" name="Google Shape;1400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1" name="Google Shape;1401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2" name="Google Shape;1402;p27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1403" name="Google Shape;1403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5" name="Google Shape;1405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6" name="Google Shape;1406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07" name="Google Shape;1407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1" name="Google Shape;1411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2" name="Google Shape;1412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13" name="Google Shape;1413;p27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14" name="Google Shape;1414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18" name="Google Shape;1418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22" name="Google Shape;1422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24" name="Google Shape;1424;p27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425" name="Google Shape;1425;p27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7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7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7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9" name="Google Shape;1429;p27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34" name="Google Shape;1434;p27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7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36" name="Google Shape;1436;p27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27"/>
          <p:cNvSpPr txBox="1">
            <a:spLocks noGrp="1"/>
          </p:cNvSpPr>
          <p:nvPr>
            <p:ph type="subTitle" idx="2"/>
          </p:nvPr>
        </p:nvSpPr>
        <p:spPr>
          <a:xfrm>
            <a:off x="719972" y="1806988"/>
            <a:ext cx="60999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453" name="Google Shape;1453;p27"/>
          <p:cNvSpPr txBox="1"/>
          <p:nvPr/>
        </p:nvSpPr>
        <p:spPr>
          <a:xfrm>
            <a:off x="720000" y="3743150"/>
            <a:ext cx="4410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4698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subTitle" idx="1"/>
          </p:nvPr>
        </p:nvSpPr>
        <p:spPr>
          <a:xfrm>
            <a:off x="2167700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2"/>
          </p:nvPr>
        </p:nvSpPr>
        <p:spPr>
          <a:xfrm>
            <a:off x="6192100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subTitle" idx="3"/>
          </p:nvPr>
        </p:nvSpPr>
        <p:spPr>
          <a:xfrm>
            <a:off x="2167700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4"/>
          </p:nvPr>
        </p:nvSpPr>
        <p:spPr>
          <a:xfrm>
            <a:off x="6192100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subTitle" idx="5"/>
          </p:nvPr>
        </p:nvSpPr>
        <p:spPr>
          <a:xfrm>
            <a:off x="2167700" y="35023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3"/>
          <p:cNvSpPr txBox="1">
            <a:spLocks noGrp="1"/>
          </p:cNvSpPr>
          <p:nvPr>
            <p:ph type="subTitle" idx="6"/>
          </p:nvPr>
        </p:nvSpPr>
        <p:spPr>
          <a:xfrm>
            <a:off x="6192100" y="35023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13"/>
          <p:cNvSpPr txBox="1">
            <a:spLocks noGrp="1"/>
          </p:cNvSpPr>
          <p:nvPr>
            <p:ph type="subTitle" idx="7"/>
          </p:nvPr>
        </p:nvSpPr>
        <p:spPr>
          <a:xfrm>
            <a:off x="2167700" y="31665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3" name="Google Shape;523;p13"/>
          <p:cNvSpPr txBox="1">
            <a:spLocks noGrp="1"/>
          </p:cNvSpPr>
          <p:nvPr>
            <p:ph type="subTitle" idx="8"/>
          </p:nvPr>
        </p:nvSpPr>
        <p:spPr>
          <a:xfrm>
            <a:off x="6192100" y="31665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75850" y="1508250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3" hasCustomPrompt="1"/>
          </p:nvPr>
        </p:nvSpPr>
        <p:spPr>
          <a:xfrm>
            <a:off x="5165475" y="1508250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14" hasCustomPrompt="1"/>
          </p:nvPr>
        </p:nvSpPr>
        <p:spPr>
          <a:xfrm>
            <a:off x="1275850" y="3201375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title" idx="15" hasCustomPrompt="1"/>
          </p:nvPr>
        </p:nvSpPr>
        <p:spPr>
          <a:xfrm>
            <a:off x="5165475" y="3201375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8" name="Google Shape;528;p13"/>
          <p:cNvGrpSpPr/>
          <p:nvPr/>
        </p:nvGrpSpPr>
        <p:grpSpPr>
          <a:xfrm>
            <a:off x="135700" y="-25375"/>
            <a:ext cx="8872550" cy="5196300"/>
            <a:chOff x="135700" y="-25375"/>
            <a:chExt cx="8872550" cy="5196300"/>
          </a:xfrm>
        </p:grpSpPr>
        <p:sp>
          <p:nvSpPr>
            <p:cNvPr id="529" name="Google Shape;529;p13"/>
            <p:cNvSpPr/>
            <p:nvPr/>
          </p:nvSpPr>
          <p:spPr>
            <a:xfrm>
              <a:off x="734450" y="5875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768950" y="6220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286900" y="5875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321400" y="6220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286900" y="1351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321400" y="1696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3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542" name="Google Shape;542;p1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1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1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6" name="Google Shape;546;p1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0" name="Google Shape;550;p1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1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2" name="Google Shape;552;p13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553" name="Google Shape;553;p1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1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1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7" name="Google Shape;557;p1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1" name="Google Shape;561;p1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3" name="Google Shape;563;p13"/>
            <p:cNvCxnSpPr>
              <a:stCxn id="533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3"/>
            <p:cNvCxnSpPr>
              <a:stCxn id="533" idx="2"/>
              <a:endCxn id="531" idx="0"/>
            </p:cNvCxnSpPr>
            <p:nvPr/>
          </p:nvCxnSpPr>
          <p:spPr>
            <a:xfrm>
              <a:off x="441850" y="44502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3"/>
            <p:cNvCxnSpPr>
              <a:stCxn id="531" idx="3"/>
              <a:endCxn id="529" idx="1"/>
            </p:cNvCxnSpPr>
            <p:nvPr/>
          </p:nvCxnSpPr>
          <p:spPr>
            <a:xfrm>
              <a:off x="596800" y="74252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3"/>
            <p:cNvCxnSpPr>
              <a:stCxn id="537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3"/>
            <p:cNvCxnSpPr>
              <a:stCxn id="539" idx="2"/>
              <a:endCxn id="537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3"/>
            <p:cNvCxnSpPr>
              <a:stCxn id="537" idx="3"/>
              <a:endCxn id="535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9" name="Google Shape;569;p13"/>
          <p:cNvSpPr/>
          <p:nvPr/>
        </p:nvSpPr>
        <p:spPr>
          <a:xfrm>
            <a:off x="208740" y="4694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3"/>
          <p:cNvSpPr/>
          <p:nvPr/>
        </p:nvSpPr>
        <p:spPr>
          <a:xfrm>
            <a:off x="87950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13"/>
          <p:cNvGrpSpPr/>
          <p:nvPr/>
        </p:nvGrpSpPr>
        <p:grpSpPr>
          <a:xfrm>
            <a:off x="189125" y="1812400"/>
            <a:ext cx="168600" cy="1348800"/>
            <a:chOff x="189125" y="1812400"/>
            <a:chExt cx="168600" cy="1348800"/>
          </a:xfrm>
        </p:grpSpPr>
        <p:sp>
          <p:nvSpPr>
            <p:cNvPr id="572" name="Google Shape;572;p13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8786275" y="1812400"/>
            <a:ext cx="168600" cy="1348800"/>
            <a:chOff x="8786275" y="1812400"/>
            <a:chExt cx="168600" cy="1348800"/>
          </a:xfrm>
        </p:grpSpPr>
        <p:sp>
          <p:nvSpPr>
            <p:cNvPr id="581" name="Google Shape;581;p13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9767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66088" y="1815063"/>
            <a:ext cx="318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66088" y="26132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2114838" y="1083325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8" name="Google Shape;78;p3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79" name="Google Shape;79;p3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80" name="Google Shape;80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" name="Google Shape;84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9" name="Google Shape;89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91;p3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92" name="Google Shape;92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6" name="Google Shape;96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0" name="Google Shape;100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" name="Google Shape;102;p3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103" name="Google Shape;103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7" name="Google Shape;107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1" name="Google Shape;111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" name="Google Shape;113;p3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114" name="Google Shape;114;p3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8" name="Google Shape;118;p3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3" name="Google Shape;123;p3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5" name="Google Shape;125;p3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142" name="Google Shape;142;p3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151" name="Google Shape;151;p3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"/>
          <p:cNvSpPr txBox="1">
            <a:spLocks noGrp="1"/>
          </p:cNvSpPr>
          <p:nvPr>
            <p:ph type="title" hasCustomPrompt="1"/>
          </p:nvPr>
        </p:nvSpPr>
        <p:spPr>
          <a:xfrm>
            <a:off x="728700" y="1681338"/>
            <a:ext cx="7686600" cy="13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11"/>
          <p:cNvSpPr txBox="1">
            <a:spLocks noGrp="1"/>
          </p:cNvSpPr>
          <p:nvPr>
            <p:ph type="subTitle" idx="1"/>
          </p:nvPr>
        </p:nvSpPr>
        <p:spPr>
          <a:xfrm>
            <a:off x="737525" y="2929988"/>
            <a:ext cx="76866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32" name="Google Shape;432;p11"/>
          <p:cNvGrpSpPr/>
          <p:nvPr/>
        </p:nvGrpSpPr>
        <p:grpSpPr>
          <a:xfrm>
            <a:off x="135700" y="253688"/>
            <a:ext cx="8872550" cy="4636135"/>
            <a:chOff x="135700" y="253688"/>
            <a:chExt cx="8872550" cy="4636135"/>
          </a:xfrm>
        </p:grpSpPr>
        <p:grpSp>
          <p:nvGrpSpPr>
            <p:cNvPr id="433" name="Google Shape;433;p11"/>
            <p:cNvGrpSpPr/>
            <p:nvPr/>
          </p:nvGrpSpPr>
          <p:grpSpPr>
            <a:xfrm>
              <a:off x="135700" y="253688"/>
              <a:ext cx="584250" cy="572635"/>
              <a:chOff x="97425" y="121100"/>
              <a:chExt cx="584250" cy="572635"/>
            </a:xfrm>
          </p:grpSpPr>
          <p:cxnSp>
            <p:nvCxnSpPr>
              <p:cNvPr id="434" name="Google Shape;434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8" name="Google Shape;438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3" name="Google Shape;443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" name="Google Shape;445;p11"/>
            <p:cNvGrpSpPr/>
            <p:nvPr/>
          </p:nvGrpSpPr>
          <p:grpSpPr>
            <a:xfrm flipH="1">
              <a:off x="8424000" y="253688"/>
              <a:ext cx="584250" cy="572635"/>
              <a:chOff x="97425" y="121100"/>
              <a:chExt cx="584250" cy="572635"/>
            </a:xfrm>
          </p:grpSpPr>
          <p:cxnSp>
            <p:nvCxnSpPr>
              <p:cNvPr id="446" name="Google Shape;446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0" name="Google Shape;450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4" name="Google Shape;454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6" name="Google Shape;456;p11"/>
            <p:cNvGrpSpPr/>
            <p:nvPr/>
          </p:nvGrpSpPr>
          <p:grpSpPr>
            <a:xfrm rot="10800000" flipH="1">
              <a:off x="135700" y="4317188"/>
              <a:ext cx="584250" cy="572635"/>
              <a:chOff x="97425" y="121100"/>
              <a:chExt cx="584250" cy="572635"/>
            </a:xfrm>
          </p:grpSpPr>
          <p:cxnSp>
            <p:nvCxnSpPr>
              <p:cNvPr id="457" name="Google Shape;457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1" name="Google Shape;461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5" name="Google Shape;465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7" name="Google Shape;467;p11"/>
            <p:cNvGrpSpPr/>
            <p:nvPr/>
          </p:nvGrpSpPr>
          <p:grpSpPr>
            <a:xfrm rot="10800000">
              <a:off x="8424000" y="4317188"/>
              <a:ext cx="584250" cy="572635"/>
              <a:chOff x="97425" y="121100"/>
              <a:chExt cx="584250" cy="572635"/>
            </a:xfrm>
          </p:grpSpPr>
          <p:cxnSp>
            <p:nvCxnSpPr>
              <p:cNvPr id="468" name="Google Shape;468;p11"/>
              <p:cNvCxnSpPr/>
              <p:nvPr/>
            </p:nvCxnSpPr>
            <p:spPr>
              <a:xfrm>
                <a:off x="587412" y="155670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11"/>
              <p:cNvCxnSpPr/>
              <p:nvPr/>
            </p:nvCxnSpPr>
            <p:spPr>
              <a:xfrm rot="10800000">
                <a:off x="493275" y="257726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11"/>
              <p:cNvCxnSpPr/>
              <p:nvPr/>
            </p:nvCxnSpPr>
            <p:spPr>
              <a:xfrm>
                <a:off x="238503" y="489735"/>
                <a:ext cx="0" cy="2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/>
              <p:nvPr/>
            </p:nvCxnSpPr>
            <p:spPr>
              <a:xfrm rot="10800000">
                <a:off x="144366" y="591791"/>
                <a:ext cx="188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2" name="Google Shape;472;p11"/>
              <p:cNvSpPr/>
              <p:nvPr/>
            </p:nvSpPr>
            <p:spPr>
              <a:xfrm>
                <a:off x="201391" y="554680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550301" y="220615"/>
                <a:ext cx="74100" cy="74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170465" y="523753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519498" y="189812"/>
                <a:ext cx="135900" cy="135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170465" y="189812"/>
                <a:ext cx="135900" cy="1359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7" name="Google Shape;477;p11"/>
              <p:cNvCxnSpPr/>
              <p:nvPr/>
            </p:nvCxnSpPr>
            <p:spPr>
              <a:xfrm>
                <a:off x="419730" y="121100"/>
                <a:ext cx="0" cy="2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1"/>
              <p:cNvCxnSpPr/>
              <p:nvPr/>
            </p:nvCxnSpPr>
            <p:spPr>
              <a:xfrm>
                <a:off x="97425" y="419223"/>
                <a:ext cx="282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79" name="Google Shape;479;p11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3897600" y="294088"/>
              <a:ext cx="1348800" cy="168600"/>
              <a:chOff x="3897600" y="285750"/>
              <a:chExt cx="1348800" cy="168600"/>
            </a:xfrm>
          </p:grpSpPr>
          <p:sp>
            <p:nvSpPr>
              <p:cNvPr id="496" name="Google Shape;496;p11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1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1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1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1"/>
            <p:cNvGrpSpPr/>
            <p:nvPr/>
          </p:nvGrpSpPr>
          <p:grpSpPr>
            <a:xfrm>
              <a:off x="3897600" y="4680813"/>
              <a:ext cx="1348800" cy="168600"/>
              <a:chOff x="3897600" y="285750"/>
              <a:chExt cx="1348800" cy="168600"/>
            </a:xfrm>
          </p:grpSpPr>
          <p:sp>
            <p:nvSpPr>
              <p:cNvPr id="505" name="Google Shape;505;p11"/>
              <p:cNvSpPr/>
              <p:nvPr/>
            </p:nvSpPr>
            <p:spPr>
              <a:xfrm rot="5400000">
                <a:off x="50778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 rot="5400000">
                <a:off x="49092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1"/>
              <p:cNvSpPr/>
              <p:nvPr/>
            </p:nvSpPr>
            <p:spPr>
              <a:xfrm rot="5400000">
                <a:off x="47406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1"/>
              <p:cNvSpPr/>
              <p:nvPr/>
            </p:nvSpPr>
            <p:spPr>
              <a:xfrm rot="5400000">
                <a:off x="45720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1"/>
              <p:cNvSpPr/>
              <p:nvPr/>
            </p:nvSpPr>
            <p:spPr>
              <a:xfrm rot="5400000">
                <a:off x="44034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 rot="5400000">
                <a:off x="42348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 rot="5400000">
                <a:off x="4066200" y="285750"/>
                <a:ext cx="168600" cy="168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 rot="5400000">
                <a:off x="3897600" y="285750"/>
                <a:ext cx="168600" cy="16860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801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62" name="Google Shape;162;p4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63" name="Google Shape;163;p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1" name="Google Shape;171;p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3" name="Google Shape;173;p4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4" name="Google Shape;174;p4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4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4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" name="Google Shape;178;p4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" name="Google Shape;182;p4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4" name="Google Shape;184;p4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185" name="Google Shape;185;p4"/>
            <p:cNvCxnSpPr>
              <a:stCxn id="186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7" name="Google Shape;187;p4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188" name="Google Shape;188;p4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" name="Google Shape;193;p4"/>
              <p:cNvCxnSpPr>
                <a:stCxn id="186" idx="2"/>
                <a:endCxn id="190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4"/>
              <p:cNvCxnSpPr>
                <a:stCxn id="190" idx="3"/>
                <a:endCxn id="188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5" name="Google Shape;195;p4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196" name="Google Shape;196;p4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4"/>
            <p:cNvCxnSpPr>
              <a:stCxn id="198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4"/>
            <p:cNvCxnSpPr>
              <a:stCxn id="200" idx="2"/>
              <a:endCxn id="198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4"/>
            <p:cNvCxnSpPr>
              <a:stCxn id="198" idx="3"/>
              <a:endCxn id="196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4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4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4512425" y="1637075"/>
            <a:ext cx="39117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4512425" y="2599625"/>
            <a:ext cx="391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body" idx="1"/>
          </p:nvPr>
        </p:nvSpPr>
        <p:spPr>
          <a:xfrm>
            <a:off x="720000" y="1640250"/>
            <a:ext cx="3852600" cy="23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675" name="Google Shape;675;p15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676" name="Google Shape;676;p15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15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15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15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0" name="Google Shape;680;p15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4" name="Google Shape;684;p15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15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6" name="Google Shape;686;p15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687" name="Google Shape;687;p15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15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5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5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1" name="Google Shape;691;p15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5" name="Google Shape;695;p15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5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7" name="Google Shape;697;p15"/>
          <p:cNvGrpSpPr/>
          <p:nvPr/>
        </p:nvGrpSpPr>
        <p:grpSpPr>
          <a:xfrm>
            <a:off x="286900" y="-25375"/>
            <a:ext cx="757450" cy="922850"/>
            <a:chOff x="286900" y="-25375"/>
            <a:chExt cx="757450" cy="922850"/>
          </a:xfrm>
        </p:grpSpPr>
        <p:cxnSp>
          <p:nvCxnSpPr>
            <p:cNvPr id="698" name="Google Shape;698;p15"/>
            <p:cNvCxnSpPr>
              <a:stCxn id="699" idx="0"/>
            </p:cNvCxnSpPr>
            <p:nvPr/>
          </p:nvCxnSpPr>
          <p:spPr>
            <a:xfrm rot="10800000">
              <a:off x="441850" y="-25375"/>
              <a:ext cx="0" cy="160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0" name="Google Shape;700;p15"/>
            <p:cNvGrpSpPr/>
            <p:nvPr/>
          </p:nvGrpSpPr>
          <p:grpSpPr>
            <a:xfrm>
              <a:off x="286900" y="135125"/>
              <a:ext cx="757450" cy="762350"/>
              <a:chOff x="286900" y="135125"/>
              <a:chExt cx="757450" cy="762350"/>
            </a:xfrm>
          </p:grpSpPr>
          <p:sp>
            <p:nvSpPr>
              <p:cNvPr id="701" name="Google Shape;701;p15"/>
              <p:cNvSpPr/>
              <p:nvPr/>
            </p:nvSpPr>
            <p:spPr>
              <a:xfrm>
                <a:off x="73445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76895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286900" y="58757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5"/>
              <p:cNvSpPr/>
              <p:nvPr/>
            </p:nvSpPr>
            <p:spPr>
              <a:xfrm>
                <a:off x="321400" y="62207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5"/>
              <p:cNvSpPr/>
              <p:nvPr/>
            </p:nvSpPr>
            <p:spPr>
              <a:xfrm>
                <a:off x="286900" y="135125"/>
                <a:ext cx="309900" cy="3099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5"/>
              <p:cNvSpPr/>
              <p:nvPr/>
            </p:nvSpPr>
            <p:spPr>
              <a:xfrm>
                <a:off x="321400" y="169625"/>
                <a:ext cx="240900" cy="240900"/>
              </a:xfrm>
              <a:prstGeom prst="mathMultiply">
                <a:avLst>
                  <a:gd name="adj1" fmla="val 1316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6" name="Google Shape;706;p15"/>
              <p:cNvCxnSpPr>
                <a:stCxn id="699" idx="2"/>
                <a:endCxn id="703" idx="0"/>
              </p:cNvCxnSpPr>
              <p:nvPr/>
            </p:nvCxnSpPr>
            <p:spPr>
              <a:xfrm>
                <a:off x="441850" y="445025"/>
                <a:ext cx="0" cy="142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7" name="Google Shape;707;p15"/>
              <p:cNvCxnSpPr>
                <a:stCxn id="703" idx="3"/>
                <a:endCxn id="701" idx="1"/>
              </p:cNvCxnSpPr>
              <p:nvPr/>
            </p:nvCxnSpPr>
            <p:spPr>
              <a:xfrm>
                <a:off x="596800" y="742525"/>
                <a:ext cx="137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08" name="Google Shape;708;p15"/>
          <p:cNvGrpSpPr/>
          <p:nvPr/>
        </p:nvGrpSpPr>
        <p:grpSpPr>
          <a:xfrm>
            <a:off x="8107250" y="4156275"/>
            <a:ext cx="757450" cy="1014650"/>
            <a:chOff x="8107250" y="4156275"/>
            <a:chExt cx="757450" cy="1014650"/>
          </a:xfrm>
        </p:grpSpPr>
        <p:sp>
          <p:nvSpPr>
            <p:cNvPr id="709" name="Google Shape;709;p15"/>
            <p:cNvSpPr/>
            <p:nvPr/>
          </p:nvSpPr>
          <p:spPr>
            <a:xfrm flipH="1">
              <a:off x="810725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 flipH="1">
              <a:off x="814175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 flipH="1">
              <a:off x="8554800" y="460872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 flipH="1">
              <a:off x="8589300" y="464322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 flipH="1">
              <a:off x="8554800" y="4156275"/>
              <a:ext cx="309900" cy="3099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>
              <a:off x="8589300" y="4190775"/>
              <a:ext cx="240900" cy="240900"/>
            </a:xfrm>
            <a:prstGeom prst="mathMultiply">
              <a:avLst>
                <a:gd name="adj1" fmla="val 1316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5" name="Google Shape;715;p15"/>
            <p:cNvCxnSpPr>
              <a:stCxn id="711" idx="2"/>
            </p:cNvCxnSpPr>
            <p:nvPr/>
          </p:nvCxnSpPr>
          <p:spPr>
            <a:xfrm>
              <a:off x="8709750" y="4918625"/>
              <a:ext cx="0" cy="25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5"/>
            <p:cNvCxnSpPr>
              <a:stCxn id="713" idx="2"/>
              <a:endCxn id="711" idx="0"/>
            </p:cNvCxnSpPr>
            <p:nvPr/>
          </p:nvCxnSpPr>
          <p:spPr>
            <a:xfrm>
              <a:off x="8709750" y="4466175"/>
              <a:ext cx="0" cy="142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5"/>
            <p:cNvCxnSpPr>
              <a:stCxn id="711" idx="3"/>
              <a:endCxn id="709" idx="1"/>
            </p:cNvCxnSpPr>
            <p:nvPr/>
          </p:nvCxnSpPr>
          <p:spPr>
            <a:xfrm rot="10800000">
              <a:off x="8417100" y="4763675"/>
              <a:ext cx="137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8" name="Google Shape;718;p15"/>
          <p:cNvGrpSpPr/>
          <p:nvPr/>
        </p:nvGrpSpPr>
        <p:grpSpPr>
          <a:xfrm>
            <a:off x="189125" y="1812400"/>
            <a:ext cx="168600" cy="1348800"/>
            <a:chOff x="189125" y="1812400"/>
            <a:chExt cx="168600" cy="1348800"/>
          </a:xfrm>
        </p:grpSpPr>
        <p:sp>
          <p:nvSpPr>
            <p:cNvPr id="719" name="Google Shape;719;p15"/>
            <p:cNvSpPr/>
            <p:nvPr/>
          </p:nvSpPr>
          <p:spPr>
            <a:xfrm>
              <a:off x="189125" y="1812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189125" y="1981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189125" y="2149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189125" y="23182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189125" y="24868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189125" y="2655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189125" y="2824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189125" y="2992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5"/>
          <p:cNvGrpSpPr/>
          <p:nvPr/>
        </p:nvGrpSpPr>
        <p:grpSpPr>
          <a:xfrm>
            <a:off x="8786275" y="1812400"/>
            <a:ext cx="168600" cy="1348800"/>
            <a:chOff x="8786275" y="1812400"/>
            <a:chExt cx="168600" cy="1348800"/>
          </a:xfrm>
        </p:grpSpPr>
        <p:sp>
          <p:nvSpPr>
            <p:cNvPr id="728" name="Google Shape;728;p15"/>
            <p:cNvSpPr/>
            <p:nvPr/>
          </p:nvSpPr>
          <p:spPr>
            <a:xfrm>
              <a:off x="8786275" y="18124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8786275" y="19810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8786275" y="21496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8786275" y="23182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8786275" y="24868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786275" y="26554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786275" y="2824000"/>
              <a:ext cx="168600" cy="1686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8786275" y="2992600"/>
              <a:ext cx="168600" cy="168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_AND_TWO_COLUMNS_2_1_2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9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9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9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9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9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9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9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9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9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19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937" name="Google Shape;937;p1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1" name="Google Shape;941;p1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5" name="Google Shape;945;p1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1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7" name="Google Shape;947;p19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948" name="Google Shape;948;p19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9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19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9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2" name="Google Shape;952;p19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6" name="Google Shape;956;p19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19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58" name="Google Shape;958;p19"/>
          <p:cNvCxnSpPr>
            <a:stCxn id="928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19"/>
          <p:cNvCxnSpPr>
            <a:stCxn id="928" idx="2"/>
            <a:endCxn id="926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19"/>
          <p:cNvCxnSpPr>
            <a:stCxn id="926" idx="3"/>
            <a:endCxn id="924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19"/>
          <p:cNvCxnSpPr>
            <a:stCxn id="932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19"/>
          <p:cNvCxnSpPr>
            <a:stCxn id="934" idx="2"/>
            <a:endCxn id="932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19"/>
          <p:cNvCxnSpPr>
            <a:stCxn id="932" idx="3"/>
            <a:endCxn id="930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19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9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9"/>
          <p:cNvSpPr txBox="1">
            <a:spLocks noGrp="1"/>
          </p:cNvSpPr>
          <p:nvPr>
            <p:ph type="subTitle" idx="1"/>
          </p:nvPr>
        </p:nvSpPr>
        <p:spPr>
          <a:xfrm>
            <a:off x="815650" y="3943700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19"/>
          <p:cNvSpPr txBox="1">
            <a:spLocks noGrp="1"/>
          </p:cNvSpPr>
          <p:nvPr>
            <p:ph type="subTitle" idx="2"/>
          </p:nvPr>
        </p:nvSpPr>
        <p:spPr>
          <a:xfrm>
            <a:off x="815575" y="35317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68" name="Google Shape;968;p19"/>
          <p:cNvSpPr txBox="1">
            <a:spLocks noGrp="1"/>
          </p:cNvSpPr>
          <p:nvPr>
            <p:ph type="subTitle" idx="3"/>
          </p:nvPr>
        </p:nvSpPr>
        <p:spPr>
          <a:xfrm>
            <a:off x="6096446" y="3943700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19"/>
          <p:cNvSpPr txBox="1">
            <a:spLocks noGrp="1"/>
          </p:cNvSpPr>
          <p:nvPr>
            <p:ph type="subTitle" idx="4"/>
          </p:nvPr>
        </p:nvSpPr>
        <p:spPr>
          <a:xfrm>
            <a:off x="6096363" y="35317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0" name="Google Shape;970;p19"/>
          <p:cNvSpPr txBox="1">
            <a:spLocks noGrp="1"/>
          </p:cNvSpPr>
          <p:nvPr>
            <p:ph type="subTitle" idx="5"/>
          </p:nvPr>
        </p:nvSpPr>
        <p:spPr>
          <a:xfrm>
            <a:off x="815650" y="2199888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9"/>
          <p:cNvSpPr txBox="1">
            <a:spLocks noGrp="1"/>
          </p:cNvSpPr>
          <p:nvPr>
            <p:ph type="subTitle" idx="6"/>
          </p:nvPr>
        </p:nvSpPr>
        <p:spPr>
          <a:xfrm>
            <a:off x="815575" y="1787913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2" name="Google Shape;972;p19"/>
          <p:cNvSpPr txBox="1">
            <a:spLocks noGrp="1"/>
          </p:cNvSpPr>
          <p:nvPr>
            <p:ph type="subTitle" idx="7"/>
          </p:nvPr>
        </p:nvSpPr>
        <p:spPr>
          <a:xfrm>
            <a:off x="3456042" y="3069925"/>
            <a:ext cx="22320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9"/>
          <p:cNvSpPr txBox="1">
            <a:spLocks noGrp="1"/>
          </p:cNvSpPr>
          <p:nvPr>
            <p:ph type="subTitle" idx="8"/>
          </p:nvPr>
        </p:nvSpPr>
        <p:spPr>
          <a:xfrm>
            <a:off x="3455963" y="2657950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974" name="Google Shape;974;p19"/>
          <p:cNvSpPr txBox="1">
            <a:spLocks noGrp="1"/>
          </p:cNvSpPr>
          <p:nvPr>
            <p:ph type="subTitle" idx="9"/>
          </p:nvPr>
        </p:nvSpPr>
        <p:spPr>
          <a:xfrm>
            <a:off x="5918576" y="2199875"/>
            <a:ext cx="25863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19"/>
          <p:cNvSpPr txBox="1">
            <a:spLocks noGrp="1"/>
          </p:cNvSpPr>
          <p:nvPr>
            <p:ph type="subTitle" idx="13"/>
          </p:nvPr>
        </p:nvSpPr>
        <p:spPr>
          <a:xfrm>
            <a:off x="6096363" y="1787913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Dela Gothic One"/>
              <a:buNone/>
              <a:defRPr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2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0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0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20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20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20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20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20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20"/>
          <p:cNvSpPr/>
          <p:nvPr/>
        </p:nvSpPr>
        <p:spPr>
          <a:xfrm flipH="1">
            <a:off x="81072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0"/>
          <p:cNvSpPr/>
          <p:nvPr/>
        </p:nvSpPr>
        <p:spPr>
          <a:xfrm flipH="1">
            <a:off x="81417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20"/>
          <p:cNvSpPr/>
          <p:nvPr/>
        </p:nvSpPr>
        <p:spPr>
          <a:xfrm flipH="1">
            <a:off x="85548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20"/>
          <p:cNvSpPr/>
          <p:nvPr/>
        </p:nvSpPr>
        <p:spPr>
          <a:xfrm flipH="1">
            <a:off x="85893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0"/>
          <p:cNvSpPr/>
          <p:nvPr/>
        </p:nvSpPr>
        <p:spPr>
          <a:xfrm flipH="1">
            <a:off x="85548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20"/>
          <p:cNvSpPr/>
          <p:nvPr/>
        </p:nvSpPr>
        <p:spPr>
          <a:xfrm flipH="1">
            <a:off x="85893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2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991" name="Google Shape;991;p2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2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2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2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5" name="Google Shape;995;p2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9" name="Google Shape;999;p2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2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1" name="Google Shape;1001;p2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002" name="Google Shape;1002;p2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2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2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2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6" name="Google Shape;1006;p2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0" name="Google Shape;1010;p2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2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12" name="Google Shape;1012;p20"/>
          <p:cNvCxnSpPr>
            <a:stCxn id="982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20"/>
          <p:cNvCxnSpPr>
            <a:stCxn id="982" idx="2"/>
            <a:endCxn id="980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20"/>
          <p:cNvCxnSpPr>
            <a:stCxn id="980" idx="3"/>
            <a:endCxn id="978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20"/>
          <p:cNvCxnSpPr>
            <a:stCxn id="986" idx="2"/>
          </p:cNvCxnSpPr>
          <p:nvPr/>
        </p:nvCxnSpPr>
        <p:spPr>
          <a:xfrm>
            <a:off x="87097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20"/>
          <p:cNvCxnSpPr>
            <a:stCxn id="988" idx="2"/>
            <a:endCxn id="986" idx="0"/>
          </p:cNvCxnSpPr>
          <p:nvPr/>
        </p:nvCxnSpPr>
        <p:spPr>
          <a:xfrm>
            <a:off x="87097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20"/>
          <p:cNvCxnSpPr>
            <a:stCxn id="986" idx="3"/>
            <a:endCxn id="984" idx="1"/>
          </p:cNvCxnSpPr>
          <p:nvPr/>
        </p:nvCxnSpPr>
        <p:spPr>
          <a:xfrm rot="10800000">
            <a:off x="84171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20"/>
          <p:cNvSpPr/>
          <p:nvPr/>
        </p:nvSpPr>
        <p:spPr>
          <a:xfrm>
            <a:off x="208740" y="46957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0"/>
          <p:cNvSpPr/>
          <p:nvPr/>
        </p:nvSpPr>
        <p:spPr>
          <a:xfrm>
            <a:off x="8789815" y="309125"/>
            <a:ext cx="135900" cy="135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0"/>
          <p:cNvSpPr txBox="1">
            <a:spLocks noGrp="1"/>
          </p:cNvSpPr>
          <p:nvPr>
            <p:ph type="subTitle" idx="1"/>
          </p:nvPr>
        </p:nvSpPr>
        <p:spPr>
          <a:xfrm>
            <a:off x="4899800" y="2323800"/>
            <a:ext cx="3149100" cy="12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AND_TWO_COLUMNS_2_2_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1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21"/>
          <p:cNvSpPr/>
          <p:nvPr/>
        </p:nvSpPr>
        <p:spPr>
          <a:xfrm>
            <a:off x="73445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1"/>
          <p:cNvSpPr/>
          <p:nvPr/>
        </p:nvSpPr>
        <p:spPr>
          <a:xfrm>
            <a:off x="76895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1"/>
          <p:cNvSpPr/>
          <p:nvPr/>
        </p:nvSpPr>
        <p:spPr>
          <a:xfrm>
            <a:off x="286900" y="5875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1"/>
          <p:cNvSpPr/>
          <p:nvPr/>
        </p:nvSpPr>
        <p:spPr>
          <a:xfrm>
            <a:off x="321400" y="6220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1"/>
          <p:cNvSpPr/>
          <p:nvPr/>
        </p:nvSpPr>
        <p:spPr>
          <a:xfrm>
            <a:off x="286900" y="1351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1"/>
          <p:cNvSpPr/>
          <p:nvPr/>
        </p:nvSpPr>
        <p:spPr>
          <a:xfrm>
            <a:off x="321400" y="1696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1"/>
          <p:cNvSpPr/>
          <p:nvPr/>
        </p:nvSpPr>
        <p:spPr>
          <a:xfrm flipH="1">
            <a:off x="825965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1"/>
          <p:cNvSpPr/>
          <p:nvPr/>
        </p:nvSpPr>
        <p:spPr>
          <a:xfrm flipH="1">
            <a:off x="829415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1"/>
          <p:cNvSpPr/>
          <p:nvPr/>
        </p:nvSpPr>
        <p:spPr>
          <a:xfrm flipH="1">
            <a:off x="8707200" y="460872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1"/>
          <p:cNvSpPr/>
          <p:nvPr/>
        </p:nvSpPr>
        <p:spPr>
          <a:xfrm flipH="1">
            <a:off x="8741700" y="464322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21"/>
          <p:cNvSpPr/>
          <p:nvPr/>
        </p:nvSpPr>
        <p:spPr>
          <a:xfrm flipH="1">
            <a:off x="8707200" y="4156275"/>
            <a:ext cx="309900" cy="30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1"/>
          <p:cNvSpPr/>
          <p:nvPr/>
        </p:nvSpPr>
        <p:spPr>
          <a:xfrm flipH="1">
            <a:off x="8741700" y="4190775"/>
            <a:ext cx="240900" cy="240900"/>
          </a:xfrm>
          <a:prstGeom prst="mathMultiply">
            <a:avLst>
              <a:gd name="adj1" fmla="val 131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21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036" name="Google Shape;1036;p21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21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21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40" name="Google Shape;1040;p21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1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4" name="Google Shape;1044;p21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21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46" name="Google Shape;1046;p21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047" name="Google Shape;1047;p21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21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1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1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1" name="Google Shape;1051;p21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" name="Google Shape;1055;p21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1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057" name="Google Shape;1057;p21"/>
          <p:cNvCxnSpPr>
            <a:stCxn id="1027" idx="0"/>
          </p:cNvCxnSpPr>
          <p:nvPr/>
        </p:nvCxnSpPr>
        <p:spPr>
          <a:xfrm rot="10800000">
            <a:off x="441850" y="-25375"/>
            <a:ext cx="0" cy="160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21"/>
          <p:cNvCxnSpPr>
            <a:stCxn id="1027" idx="2"/>
            <a:endCxn id="1025" idx="0"/>
          </p:cNvCxnSpPr>
          <p:nvPr/>
        </p:nvCxnSpPr>
        <p:spPr>
          <a:xfrm>
            <a:off x="441850" y="44502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21"/>
          <p:cNvCxnSpPr>
            <a:stCxn id="1025" idx="3"/>
            <a:endCxn id="1023" idx="1"/>
          </p:cNvCxnSpPr>
          <p:nvPr/>
        </p:nvCxnSpPr>
        <p:spPr>
          <a:xfrm>
            <a:off x="596800" y="74252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21"/>
          <p:cNvCxnSpPr>
            <a:stCxn id="1031" idx="2"/>
          </p:cNvCxnSpPr>
          <p:nvPr/>
        </p:nvCxnSpPr>
        <p:spPr>
          <a:xfrm>
            <a:off x="8862150" y="4918625"/>
            <a:ext cx="0" cy="25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21"/>
          <p:cNvCxnSpPr>
            <a:stCxn id="1033" idx="2"/>
            <a:endCxn id="1031" idx="0"/>
          </p:cNvCxnSpPr>
          <p:nvPr/>
        </p:nvCxnSpPr>
        <p:spPr>
          <a:xfrm>
            <a:off x="8862150" y="4466175"/>
            <a:ext cx="0" cy="14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21"/>
          <p:cNvCxnSpPr>
            <a:stCxn id="1031" idx="3"/>
            <a:endCxn id="1029" idx="1"/>
          </p:cNvCxnSpPr>
          <p:nvPr/>
        </p:nvCxnSpPr>
        <p:spPr>
          <a:xfrm rot="10800000">
            <a:off x="8569500" y="4763675"/>
            <a:ext cx="1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3" name="Google Shape;1063;p21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21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1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1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1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1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21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21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21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21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21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21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21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21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21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21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20000" y="445025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●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○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Char char="■"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1" r:id="rId6"/>
    <p:sldLayoutId id="2147483665" r:id="rId7"/>
    <p:sldLayoutId id="2147483666" r:id="rId8"/>
    <p:sldLayoutId id="2147483667" r:id="rId9"/>
    <p:sldLayoutId id="2147483674" r:id="rId10"/>
    <p:sldLayoutId id="2147483675" r:id="rId11"/>
    <p:sldLayoutId id="2147483676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i-portfolio-allocator.herokuapp.com/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top-view-finances-elements-arrangement_11621085.htm/?utm_source=slidesgo_template&amp;utm_medium=referral-link&amp;utm_campaign=s%20g_resources&amp;utm_content=freepik" TargetMode="External"/><Relationship Id="rId3" Type="http://schemas.openxmlformats.org/officeDocument/2006/relationships/hyperlink" Target="https://ai-portfolio-allocator.herokuapp.com/" TargetMode="External"/><Relationship Id="rId7" Type="http://schemas.openxmlformats.org/officeDocument/2006/relationships/hyperlink" Target="https://medium.com/@changjulian17/portfolio-allocation-reinforcement-learning-ppo-model-part-i-5cabd5aaaa9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changjulian17/reinforcement-learning-ppo-in-an-investment-environment-c18b1bac29c4" TargetMode="External"/><Relationship Id="rId5" Type="http://schemas.openxmlformats.org/officeDocument/2006/relationships/hyperlink" Target="https://medium.com/@changjulian17/portfolio-allocation-reinforcement-learning-ppo-model-part-ii-56ecf76a941b" TargetMode="External"/><Relationship Id="rId10" Type="http://schemas.openxmlformats.org/officeDocument/2006/relationships/hyperlink" Target="https://github.com/changjulian17/DataSciencePortfolio/tree/main/Investment_Portfolio" TargetMode="External"/><Relationship Id="rId4" Type="http://schemas.openxmlformats.org/officeDocument/2006/relationships/hyperlink" Target="https://www.freepik.com/free-photo/house-investments-elements-assortment_11620734.htm/?utm_source=slidesgo_template&amp;utm_medium=referral-link&amp;utm_campaign=s%20g_resources&amp;utm_content=freepik" TargetMode="External"/><Relationship Id="rId9" Type="http://schemas.openxmlformats.org/officeDocument/2006/relationships/hyperlink" Target="https://tensorboard.dev/experiment/z20zIbr6TmSQ3vqUBTpkAw/#scalar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nvestopedia.com/terms/p/portfoliomanagement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emiscm.com/artemis-drag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842" y="1416757"/>
            <a:ext cx="1795996" cy="269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684" y="1136966"/>
            <a:ext cx="1795996" cy="269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AI Portfolio Allocator</a:t>
            </a:r>
            <a:endParaRPr sz="4800" dirty="0"/>
          </a:p>
        </p:txBody>
      </p:sp>
      <p:sp>
        <p:nvSpPr>
          <p:cNvPr id="1632" name="Google Shape;1632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Learning and Long-term Investment</a:t>
            </a:r>
            <a:endParaRPr dirty="0"/>
          </a:p>
        </p:txBody>
      </p:sp>
      <p:pic>
        <p:nvPicPr>
          <p:cNvPr id="1661" name="Google Shape;16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525" y="857175"/>
            <a:ext cx="1795996" cy="269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33"/>
          <p:cNvSpPr txBox="1"/>
          <p:nvPr/>
        </p:nvSpPr>
        <p:spPr>
          <a:xfrm>
            <a:off x="6819863" y="253700"/>
            <a:ext cx="16011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ela Gothic One"/>
                <a:ea typeface="Dela Gothic One"/>
                <a:cs typeface="Dela Gothic One"/>
                <a:sym typeface="Dela Gothic One"/>
              </a:rPr>
              <a:t>Julian Chang</a:t>
            </a:r>
            <a:endParaRPr dirty="0"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663" name="Google Shape;1663;p33"/>
          <p:cNvSpPr/>
          <p:nvPr/>
        </p:nvSpPr>
        <p:spPr>
          <a:xfrm>
            <a:off x="5859900" y="3091050"/>
            <a:ext cx="1059900" cy="10857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33"/>
          <p:cNvSpPr/>
          <p:nvPr/>
        </p:nvSpPr>
        <p:spPr>
          <a:xfrm>
            <a:off x="7615225" y="10478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B1C7677-1ED7-744E-8430-E3AD77BEE2CB}"/>
              </a:ext>
            </a:extLst>
          </p:cNvPr>
          <p:cNvSpPr txBox="1"/>
          <p:nvPr/>
        </p:nvSpPr>
        <p:spPr>
          <a:xfrm>
            <a:off x="5188759" y="738162"/>
            <a:ext cx="3647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sunny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snowing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049415-30EB-3743-861E-728DB1B8342C}"/>
              </a:ext>
            </a:extLst>
          </p:cNvPr>
          <p:cNvGrpSpPr/>
          <p:nvPr/>
        </p:nvGrpSpPr>
        <p:grpSpPr>
          <a:xfrm>
            <a:off x="4079149" y="1042885"/>
            <a:ext cx="1000277" cy="3539247"/>
            <a:chOff x="4079149" y="1042885"/>
            <a:chExt cx="1000277" cy="3539247"/>
          </a:xfrm>
        </p:grpSpPr>
        <p:grpSp>
          <p:nvGrpSpPr>
            <p:cNvPr id="65" name="Google Shape;10202;p86">
              <a:extLst>
                <a:ext uri="{FF2B5EF4-FFF2-40B4-BE49-F238E27FC236}">
                  <a16:creationId xmlns:a16="http://schemas.microsoft.com/office/drawing/2014/main" id="{41CB7601-7207-D24F-B4F9-0C73BCEB88E6}"/>
                </a:ext>
              </a:extLst>
            </p:cNvPr>
            <p:cNvGrpSpPr/>
            <p:nvPr/>
          </p:nvGrpSpPr>
          <p:grpSpPr>
            <a:xfrm>
              <a:off x="4079149" y="2355008"/>
              <a:ext cx="1000277" cy="943800"/>
              <a:chOff x="-46422300" y="3936925"/>
              <a:chExt cx="320575" cy="302475"/>
            </a:xfrm>
            <a:solidFill>
              <a:schemeClr val="tx1"/>
            </a:solidFill>
          </p:grpSpPr>
          <p:sp>
            <p:nvSpPr>
              <p:cNvPr id="66" name="Google Shape;10203;p86">
                <a:extLst>
                  <a:ext uri="{FF2B5EF4-FFF2-40B4-BE49-F238E27FC236}">
                    <a16:creationId xmlns:a16="http://schemas.microsoft.com/office/drawing/2014/main" id="{5555F324-3257-9F49-A23B-7EB3699ED0CD}"/>
                  </a:ext>
                </a:extLst>
              </p:cNvPr>
              <p:cNvSpPr/>
              <p:nvPr/>
            </p:nvSpPr>
            <p:spPr>
              <a:xfrm>
                <a:off x="-46254550" y="3936925"/>
                <a:ext cx="1528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12036" extrusionOk="0">
                    <a:moveTo>
                      <a:pt x="1418" y="0"/>
                    </a:moveTo>
                    <a:cubicBezTo>
                      <a:pt x="631" y="0"/>
                      <a:pt x="1" y="630"/>
                      <a:pt x="1" y="1418"/>
                    </a:cubicBezTo>
                    <a:lnTo>
                      <a:pt x="1" y="10617"/>
                    </a:lnTo>
                    <a:cubicBezTo>
                      <a:pt x="1" y="11405"/>
                      <a:pt x="631" y="12035"/>
                      <a:pt x="1418" y="12035"/>
                    </a:cubicBezTo>
                    <a:cubicBezTo>
                      <a:pt x="2332" y="12035"/>
                      <a:pt x="3120" y="11405"/>
                      <a:pt x="3403" y="10554"/>
                    </a:cubicBezTo>
                    <a:lnTo>
                      <a:pt x="3403" y="10554"/>
                    </a:lnTo>
                    <a:cubicBezTo>
                      <a:pt x="3309" y="10554"/>
                      <a:pt x="3246" y="10617"/>
                      <a:pt x="3151" y="10617"/>
                    </a:cubicBezTo>
                    <a:cubicBezTo>
                      <a:pt x="2332" y="10617"/>
                      <a:pt x="1513" y="10302"/>
                      <a:pt x="914" y="9672"/>
                    </a:cubicBezTo>
                    <a:cubicBezTo>
                      <a:pt x="788" y="9546"/>
                      <a:pt x="788" y="9294"/>
                      <a:pt x="914" y="9137"/>
                    </a:cubicBezTo>
                    <a:cubicBezTo>
                      <a:pt x="1024" y="9095"/>
                      <a:pt x="1128" y="9072"/>
                      <a:pt x="1221" y="9072"/>
                    </a:cubicBezTo>
                    <a:cubicBezTo>
                      <a:pt x="1341" y="9072"/>
                      <a:pt x="1442" y="9111"/>
                      <a:pt x="1513" y="9200"/>
                    </a:cubicBezTo>
                    <a:cubicBezTo>
                      <a:pt x="1998" y="9685"/>
                      <a:pt x="2614" y="9906"/>
                      <a:pt x="3224" y="9906"/>
                    </a:cubicBezTo>
                    <a:cubicBezTo>
                      <a:pt x="4477" y="9906"/>
                      <a:pt x="5703" y="8971"/>
                      <a:pt x="5703" y="7467"/>
                    </a:cubicBezTo>
                    <a:cubicBezTo>
                      <a:pt x="5703" y="7215"/>
                      <a:pt x="5672" y="6994"/>
                      <a:pt x="5609" y="6742"/>
                    </a:cubicBezTo>
                    <a:cubicBezTo>
                      <a:pt x="5010" y="7372"/>
                      <a:pt x="4191" y="7814"/>
                      <a:pt x="3246" y="7814"/>
                    </a:cubicBezTo>
                    <a:cubicBezTo>
                      <a:pt x="3025" y="7814"/>
                      <a:pt x="2868" y="7656"/>
                      <a:pt x="2868" y="7467"/>
                    </a:cubicBezTo>
                    <a:cubicBezTo>
                      <a:pt x="2868" y="7246"/>
                      <a:pt x="3025" y="7089"/>
                      <a:pt x="3246" y="7089"/>
                    </a:cubicBezTo>
                    <a:cubicBezTo>
                      <a:pt x="4065" y="7089"/>
                      <a:pt x="4821" y="6679"/>
                      <a:pt x="5231" y="6049"/>
                    </a:cubicBezTo>
                    <a:cubicBezTo>
                      <a:pt x="6113" y="4789"/>
                      <a:pt x="5640" y="3088"/>
                      <a:pt x="4254" y="2426"/>
                    </a:cubicBezTo>
                    <a:cubicBezTo>
                      <a:pt x="4128" y="3844"/>
                      <a:pt x="2931" y="4978"/>
                      <a:pt x="1450" y="4978"/>
                    </a:cubicBezTo>
                    <a:cubicBezTo>
                      <a:pt x="1261" y="4978"/>
                      <a:pt x="1103" y="4821"/>
                      <a:pt x="1103" y="4632"/>
                    </a:cubicBezTo>
                    <a:cubicBezTo>
                      <a:pt x="1103" y="4411"/>
                      <a:pt x="1261" y="4253"/>
                      <a:pt x="1450" y="4253"/>
                    </a:cubicBezTo>
                    <a:cubicBezTo>
                      <a:pt x="2616" y="4253"/>
                      <a:pt x="3561" y="3308"/>
                      <a:pt x="3561" y="2174"/>
                    </a:cubicBezTo>
                    <a:lnTo>
                      <a:pt x="3561" y="2143"/>
                    </a:lnTo>
                    <a:cubicBezTo>
                      <a:pt x="3561" y="945"/>
                      <a:pt x="2616" y="0"/>
                      <a:pt x="14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204;p86">
                <a:extLst>
                  <a:ext uri="{FF2B5EF4-FFF2-40B4-BE49-F238E27FC236}">
                    <a16:creationId xmlns:a16="http://schemas.microsoft.com/office/drawing/2014/main" id="{372EF83C-A0AB-F94F-A517-788AC541F159}"/>
                  </a:ext>
                </a:extLst>
              </p:cNvPr>
              <p:cNvSpPr/>
              <p:nvPr/>
            </p:nvSpPr>
            <p:spPr>
              <a:xfrm>
                <a:off x="-46422300" y="3938500"/>
                <a:ext cx="152025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12036" extrusionOk="0">
                    <a:moveTo>
                      <a:pt x="4726" y="0"/>
                    </a:moveTo>
                    <a:cubicBezTo>
                      <a:pt x="3529" y="0"/>
                      <a:pt x="2584" y="977"/>
                      <a:pt x="2584" y="2111"/>
                    </a:cubicBezTo>
                    <a:lnTo>
                      <a:pt x="2584" y="2143"/>
                    </a:lnTo>
                    <a:cubicBezTo>
                      <a:pt x="2584" y="3308"/>
                      <a:pt x="3529" y="4253"/>
                      <a:pt x="4663" y="4253"/>
                    </a:cubicBezTo>
                    <a:cubicBezTo>
                      <a:pt x="4883" y="4253"/>
                      <a:pt x="5041" y="4411"/>
                      <a:pt x="5041" y="4600"/>
                    </a:cubicBezTo>
                    <a:cubicBezTo>
                      <a:pt x="5041" y="4789"/>
                      <a:pt x="4883" y="4947"/>
                      <a:pt x="4663" y="4947"/>
                    </a:cubicBezTo>
                    <a:cubicBezTo>
                      <a:pt x="3214" y="4947"/>
                      <a:pt x="2048" y="3812"/>
                      <a:pt x="1890" y="2395"/>
                    </a:cubicBezTo>
                    <a:cubicBezTo>
                      <a:pt x="441" y="3056"/>
                      <a:pt x="0" y="4758"/>
                      <a:pt x="882" y="6018"/>
                    </a:cubicBezTo>
                    <a:cubicBezTo>
                      <a:pt x="1323" y="6648"/>
                      <a:pt x="2111" y="7057"/>
                      <a:pt x="2930" y="7057"/>
                    </a:cubicBezTo>
                    <a:cubicBezTo>
                      <a:pt x="3151" y="7057"/>
                      <a:pt x="3277" y="7215"/>
                      <a:pt x="3277" y="7435"/>
                    </a:cubicBezTo>
                    <a:cubicBezTo>
                      <a:pt x="3277" y="7625"/>
                      <a:pt x="3151" y="7782"/>
                      <a:pt x="2930" y="7782"/>
                    </a:cubicBezTo>
                    <a:cubicBezTo>
                      <a:pt x="1985" y="7782"/>
                      <a:pt x="1166" y="7341"/>
                      <a:pt x="567" y="6711"/>
                    </a:cubicBezTo>
                    <a:cubicBezTo>
                      <a:pt x="504" y="6963"/>
                      <a:pt x="441" y="7183"/>
                      <a:pt x="441" y="7435"/>
                    </a:cubicBezTo>
                    <a:cubicBezTo>
                      <a:pt x="441" y="8940"/>
                      <a:pt x="1695" y="9874"/>
                      <a:pt x="2958" y="9874"/>
                    </a:cubicBezTo>
                    <a:cubicBezTo>
                      <a:pt x="3572" y="9874"/>
                      <a:pt x="4188" y="9653"/>
                      <a:pt x="4663" y="9168"/>
                    </a:cubicBezTo>
                    <a:cubicBezTo>
                      <a:pt x="4726" y="9105"/>
                      <a:pt x="4813" y="9074"/>
                      <a:pt x="4903" y="9074"/>
                    </a:cubicBezTo>
                    <a:cubicBezTo>
                      <a:pt x="4994" y="9074"/>
                      <a:pt x="5088" y="9105"/>
                      <a:pt x="5167" y="9168"/>
                    </a:cubicBezTo>
                    <a:cubicBezTo>
                      <a:pt x="5293" y="9263"/>
                      <a:pt x="5293" y="9515"/>
                      <a:pt x="5167" y="9672"/>
                    </a:cubicBezTo>
                    <a:cubicBezTo>
                      <a:pt x="4600" y="10271"/>
                      <a:pt x="3812" y="10617"/>
                      <a:pt x="2930" y="10617"/>
                    </a:cubicBezTo>
                    <a:cubicBezTo>
                      <a:pt x="2867" y="10617"/>
                      <a:pt x="2773" y="10617"/>
                      <a:pt x="2710" y="10586"/>
                    </a:cubicBezTo>
                    <a:lnTo>
                      <a:pt x="2710" y="10586"/>
                    </a:lnTo>
                    <a:cubicBezTo>
                      <a:pt x="2962" y="11405"/>
                      <a:pt x="3749" y="12035"/>
                      <a:pt x="4663" y="12035"/>
                    </a:cubicBezTo>
                    <a:cubicBezTo>
                      <a:pt x="5450" y="12035"/>
                      <a:pt x="6081" y="11405"/>
                      <a:pt x="6081" y="10617"/>
                    </a:cubicBezTo>
                    <a:lnTo>
                      <a:pt x="6081" y="1450"/>
                    </a:lnTo>
                    <a:cubicBezTo>
                      <a:pt x="6081" y="599"/>
                      <a:pt x="5450" y="0"/>
                      <a:pt x="47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8429;p82">
              <a:extLst>
                <a:ext uri="{FF2B5EF4-FFF2-40B4-BE49-F238E27FC236}">
                  <a16:creationId xmlns:a16="http://schemas.microsoft.com/office/drawing/2014/main" id="{72BE7AD1-FBAE-4B4B-95B0-7F8006AEEE74}"/>
                </a:ext>
              </a:extLst>
            </p:cNvPr>
            <p:cNvGrpSpPr/>
            <p:nvPr/>
          </p:nvGrpSpPr>
          <p:grpSpPr>
            <a:xfrm>
              <a:off x="4119251" y="1042885"/>
              <a:ext cx="894481" cy="894202"/>
              <a:chOff x="6235250" y="2620775"/>
              <a:chExt cx="481975" cy="481825"/>
            </a:xfrm>
            <a:solidFill>
              <a:schemeClr val="tx1"/>
            </a:solidFill>
          </p:grpSpPr>
          <p:sp>
            <p:nvSpPr>
              <p:cNvPr id="69" name="Google Shape;8430;p82">
                <a:extLst>
                  <a:ext uri="{FF2B5EF4-FFF2-40B4-BE49-F238E27FC236}">
                    <a16:creationId xmlns:a16="http://schemas.microsoft.com/office/drawing/2014/main" id="{2896A784-09A5-0047-AD15-185488B42E29}"/>
                  </a:ext>
                </a:extLst>
              </p:cNvPr>
              <p:cNvSpPr/>
              <p:nvPr/>
            </p:nvSpPr>
            <p:spPr>
              <a:xfrm>
                <a:off x="6405675" y="2620775"/>
                <a:ext cx="282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0" name="Google Shape;8431;p82">
                <a:extLst>
                  <a:ext uri="{FF2B5EF4-FFF2-40B4-BE49-F238E27FC236}">
                    <a16:creationId xmlns:a16="http://schemas.microsoft.com/office/drawing/2014/main" id="{0FE47DB6-A1E2-0444-BCFB-FC1F0EEBA17A}"/>
                  </a:ext>
                </a:extLst>
              </p:cNvPr>
              <p:cNvSpPr/>
              <p:nvPr/>
            </p:nvSpPr>
            <p:spPr>
              <a:xfrm>
                <a:off x="6518600" y="2620775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6"/>
                    </a:cubicBezTo>
                    <a:lnTo>
                      <a:pt x="1" y="1695"/>
                    </a:lnTo>
                    <a:cubicBezTo>
                      <a:pt x="1" y="2006"/>
                      <a:pt x="254" y="2259"/>
                      <a:pt x="567" y="2259"/>
                    </a:cubicBezTo>
                    <a:cubicBezTo>
                      <a:pt x="877" y="2259"/>
                      <a:pt x="1130" y="2006"/>
                      <a:pt x="1130" y="1695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1" name="Google Shape;8432;p82">
                <a:extLst>
                  <a:ext uri="{FF2B5EF4-FFF2-40B4-BE49-F238E27FC236}">
                    <a16:creationId xmlns:a16="http://schemas.microsoft.com/office/drawing/2014/main" id="{83DB13B2-B3F1-0E43-A126-5415F0A8F309}"/>
                  </a:ext>
                </a:extLst>
              </p:cNvPr>
              <p:cNvSpPr/>
              <p:nvPr/>
            </p:nvSpPr>
            <p:spPr>
              <a:xfrm>
                <a:off x="66033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7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7" y="2259"/>
                    </a:cubicBezTo>
                    <a:cubicBezTo>
                      <a:pt x="877" y="2259"/>
                      <a:pt x="1130" y="2006"/>
                      <a:pt x="1130" y="1696"/>
                    </a:cubicBezTo>
                    <a:lnTo>
                      <a:pt x="1130" y="566"/>
                    </a:lnTo>
                    <a:cubicBezTo>
                      <a:pt x="1130" y="253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2" name="Google Shape;8433;p82">
                <a:extLst>
                  <a:ext uri="{FF2B5EF4-FFF2-40B4-BE49-F238E27FC236}">
                    <a16:creationId xmlns:a16="http://schemas.microsoft.com/office/drawing/2014/main" id="{D0C0A73F-5CFE-4243-898B-A1C9D75FD9D8}"/>
                  </a:ext>
                </a:extLst>
              </p:cNvPr>
              <p:cNvSpPr/>
              <p:nvPr/>
            </p:nvSpPr>
            <p:spPr>
              <a:xfrm>
                <a:off x="6321000" y="2649000"/>
                <a:ext cx="282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59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6"/>
                    </a:cubicBezTo>
                    <a:lnTo>
                      <a:pt x="0" y="1696"/>
                    </a:lnTo>
                    <a:cubicBezTo>
                      <a:pt x="0" y="2006"/>
                      <a:pt x="253" y="2259"/>
                      <a:pt x="566" y="2259"/>
                    </a:cubicBezTo>
                    <a:cubicBezTo>
                      <a:pt x="876" y="2259"/>
                      <a:pt x="1129" y="2006"/>
                      <a:pt x="1129" y="1696"/>
                    </a:cubicBezTo>
                    <a:lnTo>
                      <a:pt x="1129" y="566"/>
                    </a:lnTo>
                    <a:cubicBezTo>
                      <a:pt x="1129" y="253"/>
                      <a:pt x="876" y="0"/>
                      <a:pt x="5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3" name="Google Shape;8434;p82">
                <a:extLst>
                  <a:ext uri="{FF2B5EF4-FFF2-40B4-BE49-F238E27FC236}">
                    <a16:creationId xmlns:a16="http://schemas.microsoft.com/office/drawing/2014/main" id="{4BDB7D19-B776-D74F-91F7-9F02BBF89566}"/>
                  </a:ext>
                </a:extLst>
              </p:cNvPr>
              <p:cNvSpPr/>
              <p:nvPr/>
            </p:nvSpPr>
            <p:spPr>
              <a:xfrm>
                <a:off x="6235250" y="2677225"/>
                <a:ext cx="481975" cy="425375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7015" extrusionOk="0">
                    <a:moveTo>
                      <a:pt x="9639" y="1"/>
                    </a:moveTo>
                    <a:cubicBezTo>
                      <a:pt x="9326" y="1"/>
                      <a:pt x="9073" y="254"/>
                      <a:pt x="9073" y="567"/>
                    </a:cubicBezTo>
                    <a:lnTo>
                      <a:pt x="9073" y="1202"/>
                    </a:lnTo>
                    <a:cubicBezTo>
                      <a:pt x="7920" y="1470"/>
                      <a:pt x="6872" y="2548"/>
                      <a:pt x="6252" y="4156"/>
                    </a:cubicBezTo>
                    <a:cubicBezTo>
                      <a:pt x="6164" y="4380"/>
                      <a:pt x="5952" y="4518"/>
                      <a:pt x="5726" y="4518"/>
                    </a:cubicBezTo>
                    <a:cubicBezTo>
                      <a:pt x="5658" y="4518"/>
                      <a:pt x="5588" y="4505"/>
                      <a:pt x="5520" y="4478"/>
                    </a:cubicBezTo>
                    <a:cubicBezTo>
                      <a:pt x="5231" y="4367"/>
                      <a:pt x="5083" y="4042"/>
                      <a:pt x="5198" y="3750"/>
                    </a:cubicBezTo>
                    <a:cubicBezTo>
                      <a:pt x="5532" y="2876"/>
                      <a:pt x="5987" y="2130"/>
                      <a:pt x="6517" y="1536"/>
                    </a:cubicBezTo>
                    <a:lnTo>
                      <a:pt x="6517" y="1536"/>
                    </a:lnTo>
                    <a:cubicBezTo>
                      <a:pt x="2753" y="2527"/>
                      <a:pt x="0" y="5258"/>
                      <a:pt x="0" y="8468"/>
                    </a:cubicBezTo>
                    <a:lnTo>
                      <a:pt x="0" y="9034"/>
                    </a:lnTo>
                    <a:cubicBezTo>
                      <a:pt x="0" y="9347"/>
                      <a:pt x="253" y="9597"/>
                      <a:pt x="564" y="9597"/>
                    </a:cubicBezTo>
                    <a:cubicBezTo>
                      <a:pt x="877" y="9597"/>
                      <a:pt x="1130" y="9347"/>
                      <a:pt x="1130" y="9034"/>
                    </a:cubicBezTo>
                    <a:cubicBezTo>
                      <a:pt x="1130" y="8423"/>
                      <a:pt x="1904" y="7905"/>
                      <a:pt x="2822" y="7905"/>
                    </a:cubicBezTo>
                    <a:cubicBezTo>
                      <a:pt x="3740" y="7905"/>
                      <a:pt x="4553" y="8423"/>
                      <a:pt x="4553" y="9034"/>
                    </a:cubicBezTo>
                    <a:cubicBezTo>
                      <a:pt x="4553" y="9347"/>
                      <a:pt x="4806" y="9597"/>
                      <a:pt x="5120" y="9597"/>
                    </a:cubicBezTo>
                    <a:cubicBezTo>
                      <a:pt x="5430" y="9597"/>
                      <a:pt x="5683" y="9347"/>
                      <a:pt x="5683" y="9034"/>
                    </a:cubicBezTo>
                    <a:cubicBezTo>
                      <a:pt x="5683" y="8423"/>
                      <a:pt x="6460" y="7905"/>
                      <a:pt x="7378" y="7905"/>
                    </a:cubicBezTo>
                    <a:cubicBezTo>
                      <a:pt x="8296" y="7905"/>
                      <a:pt x="9070" y="8423"/>
                      <a:pt x="9070" y="9034"/>
                    </a:cubicBezTo>
                    <a:lnTo>
                      <a:pt x="9070" y="14756"/>
                    </a:lnTo>
                    <a:cubicBezTo>
                      <a:pt x="9070" y="15379"/>
                      <a:pt x="8564" y="15885"/>
                      <a:pt x="7941" y="15885"/>
                    </a:cubicBezTo>
                    <a:cubicBezTo>
                      <a:pt x="7318" y="15885"/>
                      <a:pt x="6812" y="15379"/>
                      <a:pt x="6812" y="14756"/>
                    </a:cubicBezTo>
                    <a:lnTo>
                      <a:pt x="6812" y="14190"/>
                    </a:lnTo>
                    <a:cubicBezTo>
                      <a:pt x="6812" y="13879"/>
                      <a:pt x="6559" y="13626"/>
                      <a:pt x="6249" y="13626"/>
                    </a:cubicBezTo>
                    <a:cubicBezTo>
                      <a:pt x="5936" y="13626"/>
                      <a:pt x="5683" y="13879"/>
                      <a:pt x="5683" y="14190"/>
                    </a:cubicBezTo>
                    <a:lnTo>
                      <a:pt x="5683" y="14756"/>
                    </a:lnTo>
                    <a:cubicBezTo>
                      <a:pt x="5683" y="16002"/>
                      <a:pt x="6694" y="17014"/>
                      <a:pt x="7941" y="17014"/>
                    </a:cubicBezTo>
                    <a:cubicBezTo>
                      <a:pt x="9188" y="17014"/>
                      <a:pt x="10200" y="16002"/>
                      <a:pt x="10200" y="14756"/>
                    </a:cubicBezTo>
                    <a:lnTo>
                      <a:pt x="10200" y="9034"/>
                    </a:lnTo>
                    <a:cubicBezTo>
                      <a:pt x="10200" y="8423"/>
                      <a:pt x="10976" y="7905"/>
                      <a:pt x="11895" y="7905"/>
                    </a:cubicBezTo>
                    <a:cubicBezTo>
                      <a:pt x="12813" y="7905"/>
                      <a:pt x="13587" y="8423"/>
                      <a:pt x="13587" y="9034"/>
                    </a:cubicBezTo>
                    <a:cubicBezTo>
                      <a:pt x="13587" y="9347"/>
                      <a:pt x="13840" y="9597"/>
                      <a:pt x="14153" y="9597"/>
                    </a:cubicBezTo>
                    <a:cubicBezTo>
                      <a:pt x="14463" y="9597"/>
                      <a:pt x="14716" y="9347"/>
                      <a:pt x="14716" y="9034"/>
                    </a:cubicBezTo>
                    <a:cubicBezTo>
                      <a:pt x="14716" y="8423"/>
                      <a:pt x="15529" y="7905"/>
                      <a:pt x="16448" y="7905"/>
                    </a:cubicBezTo>
                    <a:cubicBezTo>
                      <a:pt x="17366" y="7905"/>
                      <a:pt x="18143" y="8423"/>
                      <a:pt x="18143" y="9034"/>
                    </a:cubicBezTo>
                    <a:cubicBezTo>
                      <a:pt x="18143" y="9347"/>
                      <a:pt x="18396" y="9597"/>
                      <a:pt x="18706" y="9597"/>
                    </a:cubicBezTo>
                    <a:cubicBezTo>
                      <a:pt x="19019" y="9597"/>
                      <a:pt x="19272" y="9347"/>
                      <a:pt x="19272" y="9034"/>
                    </a:cubicBezTo>
                    <a:lnTo>
                      <a:pt x="19272" y="8471"/>
                    </a:lnTo>
                    <a:cubicBezTo>
                      <a:pt x="19278" y="5258"/>
                      <a:pt x="16523" y="2527"/>
                      <a:pt x="12759" y="1536"/>
                    </a:cubicBezTo>
                    <a:lnTo>
                      <a:pt x="12759" y="1536"/>
                    </a:lnTo>
                    <a:cubicBezTo>
                      <a:pt x="13292" y="2130"/>
                      <a:pt x="13744" y="2876"/>
                      <a:pt x="14081" y="3750"/>
                    </a:cubicBezTo>
                    <a:cubicBezTo>
                      <a:pt x="14192" y="4042"/>
                      <a:pt x="14048" y="4367"/>
                      <a:pt x="13756" y="4478"/>
                    </a:cubicBezTo>
                    <a:cubicBezTo>
                      <a:pt x="13688" y="4505"/>
                      <a:pt x="13618" y="4518"/>
                      <a:pt x="13550" y="4518"/>
                    </a:cubicBezTo>
                    <a:cubicBezTo>
                      <a:pt x="13324" y="4518"/>
                      <a:pt x="13113" y="4380"/>
                      <a:pt x="13027" y="4156"/>
                    </a:cubicBezTo>
                    <a:cubicBezTo>
                      <a:pt x="12407" y="2548"/>
                      <a:pt x="11359" y="1470"/>
                      <a:pt x="10203" y="1202"/>
                    </a:cubicBezTo>
                    <a:lnTo>
                      <a:pt x="10203" y="567"/>
                    </a:lnTo>
                    <a:cubicBezTo>
                      <a:pt x="10203" y="254"/>
                      <a:pt x="9950" y="1"/>
                      <a:pt x="96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74" name="Google Shape;8209;p82">
              <a:extLst>
                <a:ext uri="{FF2B5EF4-FFF2-40B4-BE49-F238E27FC236}">
                  <a16:creationId xmlns:a16="http://schemas.microsoft.com/office/drawing/2014/main" id="{398D27A2-C928-5E45-AAA2-112244CFD9A1}"/>
                </a:ext>
              </a:extLst>
            </p:cNvPr>
            <p:cNvGrpSpPr/>
            <p:nvPr/>
          </p:nvGrpSpPr>
          <p:grpSpPr>
            <a:xfrm>
              <a:off x="4169801" y="3689646"/>
              <a:ext cx="804935" cy="892486"/>
              <a:chOff x="3300325" y="249875"/>
              <a:chExt cx="433725" cy="480900"/>
            </a:xfrm>
            <a:solidFill>
              <a:schemeClr val="tx1"/>
            </a:solidFill>
          </p:grpSpPr>
          <p:sp>
            <p:nvSpPr>
              <p:cNvPr id="75" name="Google Shape;8210;p82">
                <a:extLst>
                  <a:ext uri="{FF2B5EF4-FFF2-40B4-BE49-F238E27FC236}">
                    <a16:creationId xmlns:a16="http://schemas.microsoft.com/office/drawing/2014/main" id="{8A83BB71-8DE0-5D41-BB0E-1F4D5714AD67}"/>
                  </a:ext>
                </a:extLst>
              </p:cNvPr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6" name="Google Shape;8211;p82">
                <a:extLst>
                  <a:ext uri="{FF2B5EF4-FFF2-40B4-BE49-F238E27FC236}">
                    <a16:creationId xmlns:a16="http://schemas.microsoft.com/office/drawing/2014/main" id="{F0CCAA6F-7D54-284A-9F0B-1AEC3FEA0F1F}"/>
                  </a:ext>
                </a:extLst>
              </p:cNvPr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7" name="Google Shape;8212;p82">
                <a:extLst>
                  <a:ext uri="{FF2B5EF4-FFF2-40B4-BE49-F238E27FC236}">
                    <a16:creationId xmlns:a16="http://schemas.microsoft.com/office/drawing/2014/main" id="{F39B007B-9936-7F45-8BB9-B4272795EB9E}"/>
                  </a:ext>
                </a:extLst>
              </p:cNvPr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8" name="Google Shape;8213;p82">
                <a:extLst>
                  <a:ext uri="{FF2B5EF4-FFF2-40B4-BE49-F238E27FC236}">
                    <a16:creationId xmlns:a16="http://schemas.microsoft.com/office/drawing/2014/main" id="{9AD9CAAC-7C7C-634D-94D0-D2E04AF02E19}"/>
                  </a:ext>
                </a:extLst>
              </p:cNvPr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" name="Google Shape;8214;p82">
                <a:extLst>
                  <a:ext uri="{FF2B5EF4-FFF2-40B4-BE49-F238E27FC236}">
                    <a16:creationId xmlns:a16="http://schemas.microsoft.com/office/drawing/2014/main" id="{9E9411D6-C801-5442-B2A8-EDBFAB450E7B}"/>
                  </a:ext>
                </a:extLst>
              </p:cNvPr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" name="Google Shape;8215;p82">
                <a:extLst>
                  <a:ext uri="{FF2B5EF4-FFF2-40B4-BE49-F238E27FC236}">
                    <a16:creationId xmlns:a16="http://schemas.microsoft.com/office/drawing/2014/main" id="{57A8AAF7-4C23-D740-A005-7693F4283037}"/>
                  </a:ext>
                </a:extLst>
              </p:cNvPr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ahLst/>
                <a:cxn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0C22121-413D-F74D-9095-34D5033FC742}"/>
              </a:ext>
            </a:extLst>
          </p:cNvPr>
          <p:cNvSpPr txBox="1"/>
          <p:nvPr/>
        </p:nvSpPr>
        <p:spPr>
          <a:xfrm>
            <a:off x="1786661" y="3802741"/>
            <a:ext cx="152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Wingdings" pitchFamily="2" charset="2"/>
              </a:rPr>
              <a:t>== </a:t>
            </a:r>
            <a:r>
              <a:rPr lang="en-US" sz="18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Jane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7D9346-3822-B74D-AD46-6FC2FFA71EC3}"/>
              </a:ext>
            </a:extLst>
          </p:cNvPr>
          <p:cNvSpPr txBox="1"/>
          <p:nvPr/>
        </p:nvSpPr>
        <p:spPr>
          <a:xfrm>
            <a:off x="592008" y="1049894"/>
            <a:ext cx="2419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=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Wingdings" pitchFamily="2" charset="2"/>
              </a:rPr>
              <a:t>= </a:t>
            </a:r>
            <a:r>
              <a:rPr lang="en-US" sz="16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weather </a:t>
            </a:r>
          </a:p>
        </p:txBody>
      </p:sp>
      <p:sp>
        <p:nvSpPr>
          <p:cNvPr id="36" name="Google Shape;2372;p54">
            <a:extLst>
              <a:ext uri="{FF2B5EF4-FFF2-40B4-BE49-F238E27FC236}">
                <a16:creationId xmlns:a16="http://schemas.microsoft.com/office/drawing/2014/main" id="{FB9A6E0F-A50E-1B4C-B5D1-910970039BD4}"/>
              </a:ext>
            </a:extLst>
          </p:cNvPr>
          <p:cNvSpPr/>
          <p:nvPr/>
        </p:nvSpPr>
        <p:spPr>
          <a:xfrm>
            <a:off x="626392" y="3331896"/>
            <a:ext cx="1184400" cy="118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4C2F043-2A7A-D04A-A922-FF53DAE8919B}"/>
              </a:ext>
            </a:extLst>
          </p:cNvPr>
          <p:cNvSpPr/>
          <p:nvPr/>
        </p:nvSpPr>
        <p:spPr>
          <a:xfrm>
            <a:off x="527381" y="2766630"/>
            <a:ext cx="1395292" cy="56526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oogle Shape;2375;p54">
            <a:extLst>
              <a:ext uri="{FF2B5EF4-FFF2-40B4-BE49-F238E27FC236}">
                <a16:creationId xmlns:a16="http://schemas.microsoft.com/office/drawing/2014/main" id="{AC94B693-90FD-F347-B001-10C408E37676}"/>
              </a:ext>
            </a:extLst>
          </p:cNvPr>
          <p:cNvGrpSpPr/>
          <p:nvPr/>
        </p:nvGrpSpPr>
        <p:grpSpPr>
          <a:xfrm>
            <a:off x="980922" y="3546211"/>
            <a:ext cx="475339" cy="657859"/>
            <a:chOff x="2705910" y="2834777"/>
            <a:chExt cx="315086" cy="436072"/>
          </a:xfrm>
        </p:grpSpPr>
        <p:sp>
          <p:nvSpPr>
            <p:cNvPr id="39" name="Google Shape;2376;p54">
              <a:extLst>
                <a:ext uri="{FF2B5EF4-FFF2-40B4-BE49-F238E27FC236}">
                  <a16:creationId xmlns:a16="http://schemas.microsoft.com/office/drawing/2014/main" id="{EE38C8C1-E648-0B41-8F2C-52B4329C2737}"/>
                </a:ext>
              </a:extLst>
            </p:cNvPr>
            <p:cNvSpPr/>
            <p:nvPr/>
          </p:nvSpPr>
          <p:spPr>
            <a:xfrm>
              <a:off x="2795233" y="2934068"/>
              <a:ext cx="136059" cy="152114"/>
            </a:xfrm>
            <a:custGeom>
              <a:avLst/>
              <a:gdLst/>
              <a:ahLst/>
              <a:cxnLst/>
              <a:rect l="l" t="t" r="r" b="b"/>
              <a:pathLst>
                <a:path w="6102" h="6822" extrusionOk="0">
                  <a:moveTo>
                    <a:pt x="2061" y="1"/>
                  </a:moveTo>
                  <a:cubicBezTo>
                    <a:pt x="1884" y="1"/>
                    <a:pt x="1710" y="78"/>
                    <a:pt x="1606" y="230"/>
                  </a:cubicBezTo>
                  <a:cubicBezTo>
                    <a:pt x="1319" y="635"/>
                    <a:pt x="913" y="922"/>
                    <a:pt x="440" y="1041"/>
                  </a:cubicBezTo>
                  <a:cubicBezTo>
                    <a:pt x="186" y="1091"/>
                    <a:pt x="1" y="1328"/>
                    <a:pt x="1" y="1598"/>
                  </a:cubicBezTo>
                  <a:lnTo>
                    <a:pt x="1" y="3762"/>
                  </a:lnTo>
                  <a:cubicBezTo>
                    <a:pt x="1" y="5452"/>
                    <a:pt x="1369" y="6821"/>
                    <a:pt x="3059" y="6821"/>
                  </a:cubicBezTo>
                  <a:cubicBezTo>
                    <a:pt x="4733" y="6821"/>
                    <a:pt x="6102" y="5452"/>
                    <a:pt x="6102" y="3762"/>
                  </a:cubicBezTo>
                  <a:lnTo>
                    <a:pt x="6102" y="1666"/>
                  </a:lnTo>
                  <a:cubicBezTo>
                    <a:pt x="6102" y="1345"/>
                    <a:pt x="5849" y="1091"/>
                    <a:pt x="5544" y="1091"/>
                  </a:cubicBezTo>
                  <a:lnTo>
                    <a:pt x="4970" y="1091"/>
                  </a:lnTo>
                  <a:cubicBezTo>
                    <a:pt x="4023" y="1091"/>
                    <a:pt x="3144" y="753"/>
                    <a:pt x="2451" y="144"/>
                  </a:cubicBezTo>
                  <a:cubicBezTo>
                    <a:pt x="2340" y="48"/>
                    <a:pt x="2199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77;p54">
              <a:extLst>
                <a:ext uri="{FF2B5EF4-FFF2-40B4-BE49-F238E27FC236}">
                  <a16:creationId xmlns:a16="http://schemas.microsoft.com/office/drawing/2014/main" id="{ADC09DB6-46AD-8F45-A27E-7BE12EC6DC42}"/>
                </a:ext>
              </a:extLst>
            </p:cNvPr>
            <p:cNvSpPr/>
            <p:nvPr/>
          </p:nvSpPr>
          <p:spPr>
            <a:xfrm>
              <a:off x="2876240" y="3115168"/>
              <a:ext cx="55454" cy="71107"/>
            </a:xfrm>
            <a:custGeom>
              <a:avLst/>
              <a:gdLst/>
              <a:ahLst/>
              <a:cxnLst/>
              <a:rect l="l" t="t" r="r" b="b"/>
              <a:pathLst>
                <a:path w="2487" h="3189" extrusionOk="0">
                  <a:moveTo>
                    <a:pt x="1522" y="0"/>
                  </a:moveTo>
                  <a:lnTo>
                    <a:pt x="1" y="2671"/>
                  </a:lnTo>
                  <a:lnTo>
                    <a:pt x="542" y="3076"/>
                  </a:lnTo>
                  <a:cubicBezTo>
                    <a:pt x="643" y="3152"/>
                    <a:pt x="763" y="3188"/>
                    <a:pt x="882" y="3188"/>
                  </a:cubicBezTo>
                  <a:cubicBezTo>
                    <a:pt x="1082" y="3188"/>
                    <a:pt x="1281" y="3088"/>
                    <a:pt x="1387" y="2907"/>
                  </a:cubicBezTo>
                  <a:lnTo>
                    <a:pt x="2333" y="1235"/>
                  </a:lnTo>
                  <a:cubicBezTo>
                    <a:pt x="2486" y="981"/>
                    <a:pt x="2419" y="660"/>
                    <a:pt x="2182" y="491"/>
                  </a:cubicBez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78;p54">
              <a:extLst>
                <a:ext uri="{FF2B5EF4-FFF2-40B4-BE49-F238E27FC236}">
                  <a16:creationId xmlns:a16="http://schemas.microsoft.com/office/drawing/2014/main" id="{E400FACE-6F09-6A4E-AC84-A780F1BAF66D}"/>
                </a:ext>
              </a:extLst>
            </p:cNvPr>
            <p:cNvSpPr/>
            <p:nvPr/>
          </p:nvSpPr>
          <p:spPr>
            <a:xfrm>
              <a:off x="2842727" y="3109125"/>
              <a:ext cx="41473" cy="36211"/>
            </a:xfrm>
            <a:custGeom>
              <a:avLst/>
              <a:gdLst/>
              <a:ahLst/>
              <a:cxnLst/>
              <a:rect l="l" t="t" r="r" b="b"/>
              <a:pathLst>
                <a:path w="1860" h="1624" extrusionOk="0">
                  <a:moveTo>
                    <a:pt x="0" y="1"/>
                  </a:moveTo>
                  <a:lnTo>
                    <a:pt x="929" y="1623"/>
                  </a:lnTo>
                  <a:lnTo>
                    <a:pt x="1859" y="1"/>
                  </a:lnTo>
                  <a:lnTo>
                    <a:pt x="1859" y="1"/>
                  </a:lnTo>
                  <a:cubicBezTo>
                    <a:pt x="1555" y="68"/>
                    <a:pt x="1251" y="102"/>
                    <a:pt x="929" y="102"/>
                  </a:cubicBezTo>
                  <a:cubicBezTo>
                    <a:pt x="609" y="102"/>
                    <a:pt x="287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79;p54">
              <a:extLst>
                <a:ext uri="{FF2B5EF4-FFF2-40B4-BE49-F238E27FC236}">
                  <a16:creationId xmlns:a16="http://schemas.microsoft.com/office/drawing/2014/main" id="{85483EAB-A980-6241-81D2-2A2EF84BD438}"/>
                </a:ext>
              </a:extLst>
            </p:cNvPr>
            <p:cNvSpPr/>
            <p:nvPr/>
          </p:nvSpPr>
          <p:spPr>
            <a:xfrm>
              <a:off x="2795233" y="3115168"/>
              <a:ext cx="55409" cy="71107"/>
            </a:xfrm>
            <a:custGeom>
              <a:avLst/>
              <a:gdLst/>
              <a:ahLst/>
              <a:cxnLst/>
              <a:rect l="l" t="t" r="r" b="b"/>
              <a:pathLst>
                <a:path w="2485" h="3189" extrusionOk="0">
                  <a:moveTo>
                    <a:pt x="963" y="0"/>
                  </a:moveTo>
                  <a:lnTo>
                    <a:pt x="287" y="491"/>
                  </a:lnTo>
                  <a:cubicBezTo>
                    <a:pt x="68" y="660"/>
                    <a:pt x="1" y="981"/>
                    <a:pt x="136" y="1235"/>
                  </a:cubicBezTo>
                  <a:lnTo>
                    <a:pt x="1099" y="2907"/>
                  </a:lnTo>
                  <a:cubicBezTo>
                    <a:pt x="1204" y="3088"/>
                    <a:pt x="1397" y="3188"/>
                    <a:pt x="1596" y="3188"/>
                  </a:cubicBezTo>
                  <a:cubicBezTo>
                    <a:pt x="1715" y="3188"/>
                    <a:pt x="1836" y="3152"/>
                    <a:pt x="1944" y="3076"/>
                  </a:cubicBezTo>
                  <a:lnTo>
                    <a:pt x="2485" y="267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80;p54">
              <a:extLst>
                <a:ext uri="{FF2B5EF4-FFF2-40B4-BE49-F238E27FC236}">
                  <a16:creationId xmlns:a16="http://schemas.microsoft.com/office/drawing/2014/main" id="{CF3CCB2A-E07A-1E4E-9BCF-63FDD45933DA}"/>
                </a:ext>
              </a:extLst>
            </p:cNvPr>
            <p:cNvSpPr/>
            <p:nvPr/>
          </p:nvSpPr>
          <p:spPr>
            <a:xfrm>
              <a:off x="2876240" y="3121188"/>
              <a:ext cx="144755" cy="149661"/>
            </a:xfrm>
            <a:custGeom>
              <a:avLst/>
              <a:gdLst/>
              <a:ahLst/>
              <a:cxnLst/>
              <a:rect l="l" t="t" r="r" b="b"/>
              <a:pathLst>
                <a:path w="6492" h="6712" extrusionOk="0">
                  <a:moveTo>
                    <a:pt x="3415" y="1"/>
                  </a:moveTo>
                  <a:cubicBezTo>
                    <a:pt x="3618" y="474"/>
                    <a:pt x="3602" y="1049"/>
                    <a:pt x="3331" y="1522"/>
                  </a:cubicBezTo>
                  <a:lnTo>
                    <a:pt x="2367" y="3196"/>
                  </a:lnTo>
                  <a:cubicBezTo>
                    <a:pt x="2063" y="3737"/>
                    <a:pt x="1506" y="4057"/>
                    <a:pt x="880" y="4057"/>
                  </a:cubicBezTo>
                  <a:cubicBezTo>
                    <a:pt x="559" y="4057"/>
                    <a:pt x="255" y="3973"/>
                    <a:pt x="1" y="3821"/>
                  </a:cubicBezTo>
                  <a:lnTo>
                    <a:pt x="1" y="6711"/>
                  </a:lnTo>
                  <a:lnTo>
                    <a:pt x="3433" y="6711"/>
                  </a:lnTo>
                  <a:lnTo>
                    <a:pt x="3433" y="5105"/>
                  </a:lnTo>
                  <a:cubicBezTo>
                    <a:pt x="3433" y="4785"/>
                    <a:pt x="3686" y="4530"/>
                    <a:pt x="4007" y="4530"/>
                  </a:cubicBezTo>
                  <a:cubicBezTo>
                    <a:pt x="4312" y="4530"/>
                    <a:pt x="4582" y="4785"/>
                    <a:pt x="4582" y="5105"/>
                  </a:cubicBezTo>
                  <a:lnTo>
                    <a:pt x="4582" y="6711"/>
                  </a:lnTo>
                  <a:lnTo>
                    <a:pt x="5917" y="6711"/>
                  </a:lnTo>
                  <a:cubicBezTo>
                    <a:pt x="6221" y="6711"/>
                    <a:pt x="6491" y="6457"/>
                    <a:pt x="6491" y="6137"/>
                  </a:cubicBezTo>
                  <a:lnTo>
                    <a:pt x="6491" y="3584"/>
                  </a:lnTo>
                  <a:cubicBezTo>
                    <a:pt x="6475" y="1758"/>
                    <a:pt x="5157" y="255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81;p54">
              <a:extLst>
                <a:ext uri="{FF2B5EF4-FFF2-40B4-BE49-F238E27FC236}">
                  <a16:creationId xmlns:a16="http://schemas.microsoft.com/office/drawing/2014/main" id="{5C1C097D-8F40-4B40-827A-5516D425A6EA}"/>
                </a:ext>
              </a:extLst>
            </p:cNvPr>
            <p:cNvSpPr/>
            <p:nvPr/>
          </p:nvSpPr>
          <p:spPr>
            <a:xfrm>
              <a:off x="2705910" y="3121188"/>
              <a:ext cx="144733" cy="149661"/>
            </a:xfrm>
            <a:custGeom>
              <a:avLst/>
              <a:gdLst/>
              <a:ahLst/>
              <a:cxnLst/>
              <a:rect l="l" t="t" r="r" b="b"/>
              <a:pathLst>
                <a:path w="6491" h="6712" extrusionOk="0">
                  <a:moveTo>
                    <a:pt x="3076" y="1"/>
                  </a:moveTo>
                  <a:lnTo>
                    <a:pt x="3076" y="1"/>
                  </a:lnTo>
                  <a:cubicBezTo>
                    <a:pt x="1336" y="255"/>
                    <a:pt x="0" y="1758"/>
                    <a:pt x="0" y="3584"/>
                  </a:cubicBezTo>
                  <a:lnTo>
                    <a:pt x="0" y="6137"/>
                  </a:lnTo>
                  <a:cubicBezTo>
                    <a:pt x="0" y="6457"/>
                    <a:pt x="254" y="6711"/>
                    <a:pt x="575" y="6711"/>
                  </a:cubicBezTo>
                  <a:lnTo>
                    <a:pt x="1911" y="6711"/>
                  </a:lnTo>
                  <a:lnTo>
                    <a:pt x="1911" y="5105"/>
                  </a:lnTo>
                  <a:cubicBezTo>
                    <a:pt x="1911" y="4785"/>
                    <a:pt x="2164" y="4530"/>
                    <a:pt x="2485" y="4530"/>
                  </a:cubicBezTo>
                  <a:cubicBezTo>
                    <a:pt x="2790" y="4530"/>
                    <a:pt x="3060" y="4785"/>
                    <a:pt x="3060" y="5105"/>
                  </a:cubicBezTo>
                  <a:lnTo>
                    <a:pt x="3060" y="6711"/>
                  </a:lnTo>
                  <a:lnTo>
                    <a:pt x="6491" y="6711"/>
                  </a:lnTo>
                  <a:lnTo>
                    <a:pt x="6491" y="3821"/>
                  </a:lnTo>
                  <a:cubicBezTo>
                    <a:pt x="6220" y="3973"/>
                    <a:pt x="5916" y="4057"/>
                    <a:pt x="5595" y="4057"/>
                  </a:cubicBezTo>
                  <a:cubicBezTo>
                    <a:pt x="4987" y="4057"/>
                    <a:pt x="4412" y="3737"/>
                    <a:pt x="4108" y="3196"/>
                  </a:cubicBezTo>
                  <a:lnTo>
                    <a:pt x="3162" y="1522"/>
                  </a:lnTo>
                  <a:cubicBezTo>
                    <a:pt x="2874" y="1049"/>
                    <a:pt x="2857" y="474"/>
                    <a:pt x="3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82;p54">
              <a:extLst>
                <a:ext uri="{FF2B5EF4-FFF2-40B4-BE49-F238E27FC236}">
                  <a16:creationId xmlns:a16="http://schemas.microsoft.com/office/drawing/2014/main" id="{18EC78E1-F172-B44D-AF02-326AC6FE580F}"/>
                </a:ext>
              </a:extLst>
            </p:cNvPr>
            <p:cNvSpPr/>
            <p:nvPr/>
          </p:nvSpPr>
          <p:spPr>
            <a:xfrm>
              <a:off x="2731529" y="2834777"/>
              <a:ext cx="263824" cy="275129"/>
            </a:xfrm>
            <a:custGeom>
              <a:avLst/>
              <a:gdLst/>
              <a:ahLst/>
              <a:cxnLst/>
              <a:rect l="l" t="t" r="r" b="b"/>
              <a:pathLst>
                <a:path w="11832" h="12339" extrusionOk="0">
                  <a:moveTo>
                    <a:pt x="5916" y="0"/>
                  </a:moveTo>
                  <a:cubicBezTo>
                    <a:pt x="2655" y="0"/>
                    <a:pt x="0" y="2654"/>
                    <a:pt x="0" y="5916"/>
                  </a:cubicBezTo>
                  <a:lnTo>
                    <a:pt x="0" y="12339"/>
                  </a:lnTo>
                  <a:cubicBezTo>
                    <a:pt x="710" y="11899"/>
                    <a:pt x="1573" y="11646"/>
                    <a:pt x="2468" y="11646"/>
                  </a:cubicBezTo>
                  <a:lnTo>
                    <a:pt x="3128" y="11646"/>
                  </a:lnTo>
                  <a:lnTo>
                    <a:pt x="3313" y="11511"/>
                  </a:lnTo>
                  <a:cubicBezTo>
                    <a:pt x="2333" y="10734"/>
                    <a:pt x="1708" y="9550"/>
                    <a:pt x="1708" y="8215"/>
                  </a:cubicBezTo>
                  <a:lnTo>
                    <a:pt x="1708" y="6051"/>
                  </a:lnTo>
                  <a:cubicBezTo>
                    <a:pt x="1708" y="5257"/>
                    <a:pt x="2249" y="4564"/>
                    <a:pt x="3027" y="4378"/>
                  </a:cubicBezTo>
                  <a:cubicBezTo>
                    <a:pt x="3212" y="4327"/>
                    <a:pt x="3398" y="4209"/>
                    <a:pt x="3516" y="4023"/>
                  </a:cubicBezTo>
                  <a:cubicBezTo>
                    <a:pt x="3838" y="3583"/>
                    <a:pt x="4361" y="3313"/>
                    <a:pt x="4920" y="3313"/>
                  </a:cubicBezTo>
                  <a:cubicBezTo>
                    <a:pt x="5342" y="3313"/>
                    <a:pt x="5747" y="3466"/>
                    <a:pt x="6051" y="3736"/>
                  </a:cubicBezTo>
                  <a:cubicBezTo>
                    <a:pt x="6542" y="4158"/>
                    <a:pt x="7167" y="4395"/>
                    <a:pt x="7827" y="4395"/>
                  </a:cubicBezTo>
                  <a:lnTo>
                    <a:pt x="8401" y="4395"/>
                  </a:lnTo>
                  <a:cubicBezTo>
                    <a:pt x="9348" y="4395"/>
                    <a:pt x="10108" y="5172"/>
                    <a:pt x="10108" y="6119"/>
                  </a:cubicBezTo>
                  <a:lnTo>
                    <a:pt x="10108" y="8215"/>
                  </a:lnTo>
                  <a:cubicBezTo>
                    <a:pt x="10108" y="9550"/>
                    <a:pt x="9483" y="10734"/>
                    <a:pt x="8503" y="11511"/>
                  </a:cubicBezTo>
                  <a:lnTo>
                    <a:pt x="8688" y="11646"/>
                  </a:lnTo>
                  <a:lnTo>
                    <a:pt x="9348" y="11646"/>
                  </a:lnTo>
                  <a:cubicBezTo>
                    <a:pt x="10261" y="11646"/>
                    <a:pt x="11106" y="11899"/>
                    <a:pt x="11832" y="12339"/>
                  </a:cubicBezTo>
                  <a:lnTo>
                    <a:pt x="11832" y="5916"/>
                  </a:lnTo>
                  <a:cubicBezTo>
                    <a:pt x="11832" y="2654"/>
                    <a:pt x="9179" y="0"/>
                    <a:pt x="5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399;p54">
            <a:extLst>
              <a:ext uri="{FF2B5EF4-FFF2-40B4-BE49-F238E27FC236}">
                <a16:creationId xmlns:a16="http://schemas.microsoft.com/office/drawing/2014/main" id="{9683908D-0593-9C46-A5A7-4F77EC336814}"/>
              </a:ext>
            </a:extLst>
          </p:cNvPr>
          <p:cNvSpPr/>
          <p:nvPr/>
        </p:nvSpPr>
        <p:spPr>
          <a:xfrm>
            <a:off x="2292860" y="1303861"/>
            <a:ext cx="951827" cy="894202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8440;p82">
            <a:extLst>
              <a:ext uri="{FF2B5EF4-FFF2-40B4-BE49-F238E27FC236}">
                <a16:creationId xmlns:a16="http://schemas.microsoft.com/office/drawing/2014/main" id="{D2839079-D500-754D-A231-D36D9ADAA3C2}"/>
              </a:ext>
            </a:extLst>
          </p:cNvPr>
          <p:cNvGrpSpPr/>
          <p:nvPr/>
        </p:nvGrpSpPr>
        <p:grpSpPr>
          <a:xfrm>
            <a:off x="2097042" y="1542368"/>
            <a:ext cx="1524354" cy="1184151"/>
            <a:chOff x="2085525" y="3263750"/>
            <a:chExt cx="481825" cy="381550"/>
          </a:xfrm>
          <a:solidFill>
            <a:schemeClr val="tx1"/>
          </a:solidFill>
        </p:grpSpPr>
        <p:sp>
          <p:nvSpPr>
            <p:cNvPr id="48" name="Google Shape;8441;p82">
              <a:extLst>
                <a:ext uri="{FF2B5EF4-FFF2-40B4-BE49-F238E27FC236}">
                  <a16:creationId xmlns:a16="http://schemas.microsoft.com/office/drawing/2014/main" id="{2C288055-9DA8-764E-AC6C-6022181E7F31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8442;p82">
              <a:extLst>
                <a:ext uri="{FF2B5EF4-FFF2-40B4-BE49-F238E27FC236}">
                  <a16:creationId xmlns:a16="http://schemas.microsoft.com/office/drawing/2014/main" id="{7FB19DB2-2252-B44A-9EBA-4B1C129D18D1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" name="Google Shape;1744;p37">
            <a:extLst>
              <a:ext uri="{FF2B5EF4-FFF2-40B4-BE49-F238E27FC236}">
                <a16:creationId xmlns:a16="http://schemas.microsoft.com/office/drawing/2014/main" id="{3AC5818F-88C7-7140-BA76-7680D9759C7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54" name="Google Shape;8440;p82">
            <a:extLst>
              <a:ext uri="{FF2B5EF4-FFF2-40B4-BE49-F238E27FC236}">
                <a16:creationId xmlns:a16="http://schemas.microsoft.com/office/drawing/2014/main" id="{6A2D32CB-7DB1-7346-8355-2523B2539BA0}"/>
              </a:ext>
            </a:extLst>
          </p:cNvPr>
          <p:cNvGrpSpPr/>
          <p:nvPr/>
        </p:nvGrpSpPr>
        <p:grpSpPr>
          <a:xfrm>
            <a:off x="686653" y="1707960"/>
            <a:ext cx="1162410" cy="894202"/>
            <a:chOff x="2085525" y="3263750"/>
            <a:chExt cx="481825" cy="381550"/>
          </a:xfrm>
          <a:solidFill>
            <a:schemeClr val="tx1"/>
          </a:solidFill>
        </p:grpSpPr>
        <p:sp>
          <p:nvSpPr>
            <p:cNvPr id="55" name="Google Shape;8441;p82">
              <a:extLst>
                <a:ext uri="{FF2B5EF4-FFF2-40B4-BE49-F238E27FC236}">
                  <a16:creationId xmlns:a16="http://schemas.microsoft.com/office/drawing/2014/main" id="{D0005CFA-5185-4F4D-8A4C-2BB018E78BCE}"/>
                </a:ext>
              </a:extLst>
            </p:cNvPr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" name="Google Shape;8442;p82">
              <a:extLst>
                <a:ext uri="{FF2B5EF4-FFF2-40B4-BE49-F238E27FC236}">
                  <a16:creationId xmlns:a16="http://schemas.microsoft.com/office/drawing/2014/main" id="{E90E0031-3A33-9947-AA7A-3858953541FF}"/>
                </a:ext>
              </a:extLst>
            </p:cNvPr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B88A2C-191B-F749-B01D-6449F548666F}"/>
              </a:ext>
            </a:extLst>
          </p:cNvPr>
          <p:cNvSpPr txBox="1"/>
          <p:nvPr/>
        </p:nvSpPr>
        <p:spPr>
          <a:xfrm>
            <a:off x="5188758" y="2262222"/>
            <a:ext cx="36479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</a:t>
            </a: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: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go outside and play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stay home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read an article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C48788-5024-074B-85CE-F1A166B4CDB4}"/>
              </a:ext>
            </a:extLst>
          </p:cNvPr>
          <p:cNvSpPr txBox="1"/>
          <p:nvPr/>
        </p:nvSpPr>
        <p:spPr>
          <a:xfrm>
            <a:off x="5188759" y="3781957"/>
            <a:ext cx="36479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Reward: </a:t>
            </a:r>
          </a:p>
          <a:p>
            <a:r>
              <a:rPr lang="en-US" sz="20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level of your satisfaction (e.g. 5)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54"/>
          <p:cNvSpPr/>
          <p:nvPr/>
        </p:nvSpPr>
        <p:spPr>
          <a:xfrm>
            <a:off x="626392" y="3331896"/>
            <a:ext cx="1184400" cy="1184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399" name="Google Shape;2399;p54"/>
          <p:cNvSpPr/>
          <p:nvPr/>
        </p:nvSpPr>
        <p:spPr>
          <a:xfrm>
            <a:off x="2292860" y="1303861"/>
            <a:ext cx="951827" cy="894202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6B0C9E9E-886C-D048-8494-FFE4F204FBEB}"/>
              </a:ext>
            </a:extLst>
          </p:cNvPr>
          <p:cNvSpPr/>
          <p:nvPr/>
        </p:nvSpPr>
        <p:spPr>
          <a:xfrm>
            <a:off x="527381" y="2766630"/>
            <a:ext cx="1395292" cy="565266"/>
          </a:xfrm>
          <a:prstGeom prst="triangl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oogle Shape;10202;p86">
            <a:extLst>
              <a:ext uri="{FF2B5EF4-FFF2-40B4-BE49-F238E27FC236}">
                <a16:creationId xmlns:a16="http://schemas.microsoft.com/office/drawing/2014/main" id="{41CB7601-7207-D24F-B4F9-0C73BCEB88E6}"/>
              </a:ext>
            </a:extLst>
          </p:cNvPr>
          <p:cNvGrpSpPr/>
          <p:nvPr/>
        </p:nvGrpSpPr>
        <p:grpSpPr>
          <a:xfrm>
            <a:off x="4079149" y="2355008"/>
            <a:ext cx="1000277" cy="943800"/>
            <a:chOff x="-46422300" y="3936925"/>
            <a:chExt cx="320575" cy="302475"/>
          </a:xfrm>
          <a:solidFill>
            <a:schemeClr val="tx1"/>
          </a:solidFill>
        </p:grpSpPr>
        <p:sp>
          <p:nvSpPr>
            <p:cNvPr id="66" name="Google Shape;10203;p86">
              <a:extLst>
                <a:ext uri="{FF2B5EF4-FFF2-40B4-BE49-F238E27FC236}">
                  <a16:creationId xmlns:a16="http://schemas.microsoft.com/office/drawing/2014/main" id="{5555F324-3257-9F49-A23B-7EB3699ED0CD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04;p86">
              <a:extLst>
                <a:ext uri="{FF2B5EF4-FFF2-40B4-BE49-F238E27FC236}">
                  <a16:creationId xmlns:a16="http://schemas.microsoft.com/office/drawing/2014/main" id="{372EF83C-A0AB-F94F-A517-788AC541F159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8429;p82">
            <a:extLst>
              <a:ext uri="{FF2B5EF4-FFF2-40B4-BE49-F238E27FC236}">
                <a16:creationId xmlns:a16="http://schemas.microsoft.com/office/drawing/2014/main" id="{72BE7AD1-FBAE-4B4B-95B0-7F8006AEEE74}"/>
              </a:ext>
            </a:extLst>
          </p:cNvPr>
          <p:cNvGrpSpPr/>
          <p:nvPr/>
        </p:nvGrpSpPr>
        <p:grpSpPr>
          <a:xfrm>
            <a:off x="4119251" y="1042885"/>
            <a:ext cx="894481" cy="894202"/>
            <a:chOff x="6235250" y="2620775"/>
            <a:chExt cx="481975" cy="481825"/>
          </a:xfrm>
          <a:solidFill>
            <a:schemeClr val="tx1"/>
          </a:solidFill>
        </p:grpSpPr>
        <p:sp>
          <p:nvSpPr>
            <p:cNvPr id="69" name="Google Shape;8430;p82">
              <a:extLst>
                <a:ext uri="{FF2B5EF4-FFF2-40B4-BE49-F238E27FC236}">
                  <a16:creationId xmlns:a16="http://schemas.microsoft.com/office/drawing/2014/main" id="{2896A784-09A5-0047-AD15-185488B42E29}"/>
                </a:ext>
              </a:extLst>
            </p:cNvPr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8431;p82">
              <a:extLst>
                <a:ext uri="{FF2B5EF4-FFF2-40B4-BE49-F238E27FC236}">
                  <a16:creationId xmlns:a16="http://schemas.microsoft.com/office/drawing/2014/main" id="{0FE47DB6-A1E2-0444-BCFB-FC1F0EEBA17A}"/>
                </a:ext>
              </a:extLst>
            </p:cNvPr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8432;p82">
              <a:extLst>
                <a:ext uri="{FF2B5EF4-FFF2-40B4-BE49-F238E27FC236}">
                  <a16:creationId xmlns:a16="http://schemas.microsoft.com/office/drawing/2014/main" id="{83DB13B2-B3F1-0E43-A126-5415F0A8F309}"/>
                </a:ext>
              </a:extLst>
            </p:cNvPr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8433;p82">
              <a:extLst>
                <a:ext uri="{FF2B5EF4-FFF2-40B4-BE49-F238E27FC236}">
                  <a16:creationId xmlns:a16="http://schemas.microsoft.com/office/drawing/2014/main" id="{D0C0A73F-5CFE-4243-898B-A1C9D75FD9D8}"/>
                </a:ext>
              </a:extLst>
            </p:cNvPr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8434;p82">
              <a:extLst>
                <a:ext uri="{FF2B5EF4-FFF2-40B4-BE49-F238E27FC236}">
                  <a16:creationId xmlns:a16="http://schemas.microsoft.com/office/drawing/2014/main" id="{4BDB7D19-B776-D74F-91F7-9F02BBF89566}"/>
                </a:ext>
              </a:extLst>
            </p:cNvPr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8209;p82">
            <a:extLst>
              <a:ext uri="{FF2B5EF4-FFF2-40B4-BE49-F238E27FC236}">
                <a16:creationId xmlns:a16="http://schemas.microsoft.com/office/drawing/2014/main" id="{398D27A2-C928-5E45-AAA2-112244CFD9A1}"/>
              </a:ext>
            </a:extLst>
          </p:cNvPr>
          <p:cNvGrpSpPr/>
          <p:nvPr/>
        </p:nvGrpSpPr>
        <p:grpSpPr>
          <a:xfrm>
            <a:off x="4169801" y="3689646"/>
            <a:ext cx="804935" cy="892486"/>
            <a:chOff x="3300325" y="249875"/>
            <a:chExt cx="433725" cy="480900"/>
          </a:xfrm>
          <a:solidFill>
            <a:schemeClr val="tx1"/>
          </a:solidFill>
        </p:grpSpPr>
        <p:sp>
          <p:nvSpPr>
            <p:cNvPr id="75" name="Google Shape;8210;p82">
              <a:extLst>
                <a:ext uri="{FF2B5EF4-FFF2-40B4-BE49-F238E27FC236}">
                  <a16:creationId xmlns:a16="http://schemas.microsoft.com/office/drawing/2014/main" id="{8A83BB71-8DE0-5D41-BB0E-1F4D5714AD67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8211;p82">
              <a:extLst>
                <a:ext uri="{FF2B5EF4-FFF2-40B4-BE49-F238E27FC236}">
                  <a16:creationId xmlns:a16="http://schemas.microsoft.com/office/drawing/2014/main" id="{F0CCAA6F-7D54-284A-9F0B-1AEC3FEA0F1F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" name="Google Shape;8212;p82">
              <a:extLst>
                <a:ext uri="{FF2B5EF4-FFF2-40B4-BE49-F238E27FC236}">
                  <a16:creationId xmlns:a16="http://schemas.microsoft.com/office/drawing/2014/main" id="{F39B007B-9936-7F45-8BB9-B4272795EB9E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" name="Google Shape;8213;p82">
              <a:extLst>
                <a:ext uri="{FF2B5EF4-FFF2-40B4-BE49-F238E27FC236}">
                  <a16:creationId xmlns:a16="http://schemas.microsoft.com/office/drawing/2014/main" id="{9AD9CAAC-7C7C-634D-94D0-D2E04AF02E19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8214;p82">
              <a:extLst>
                <a:ext uri="{FF2B5EF4-FFF2-40B4-BE49-F238E27FC236}">
                  <a16:creationId xmlns:a16="http://schemas.microsoft.com/office/drawing/2014/main" id="{9E9411D6-C801-5442-B2A8-EDBFAB450E7B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8215;p82">
              <a:extLst>
                <a:ext uri="{FF2B5EF4-FFF2-40B4-BE49-F238E27FC236}">
                  <a16:creationId xmlns:a16="http://schemas.microsoft.com/office/drawing/2014/main" id="{57A8AAF7-4C23-D740-A005-7693F4283037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E2C6B6B-6BB7-6241-9E5F-F0232D345BC4}"/>
              </a:ext>
            </a:extLst>
          </p:cNvPr>
          <p:cNvSpPr txBox="1"/>
          <p:nvPr/>
        </p:nvSpPr>
        <p:spPr>
          <a:xfrm>
            <a:off x="5193593" y="1147111"/>
            <a:ext cx="34121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observe state from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. </a:t>
            </a:r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state: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cloudy</a:t>
            </a:r>
            <a:endParaRPr lang="en-US" dirty="0">
              <a:solidFill>
                <a:schemeClr val="dk1"/>
              </a:solidFill>
              <a:latin typeface="Roboto Condensed"/>
              <a:cs typeface="Roboto Condensed"/>
              <a:sym typeface="Roboto Condensed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8FEDB-75DF-9B47-9C47-A5DC925B3CF4}"/>
              </a:ext>
            </a:extLst>
          </p:cNvPr>
          <p:cNvSpPr txBox="1"/>
          <p:nvPr/>
        </p:nvSpPr>
        <p:spPr>
          <a:xfrm>
            <a:off x="5214679" y="2465710"/>
            <a:ext cx="3412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choose an action: to go outside.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registers that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chose action: to go outside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09D815-1975-1F41-AE8E-C8843A05E980}"/>
              </a:ext>
            </a:extLst>
          </p:cNvPr>
          <p:cNvSpPr txBox="1"/>
          <p:nvPr/>
        </p:nvSpPr>
        <p:spPr>
          <a:xfrm>
            <a:off x="5214679" y="3756150"/>
            <a:ext cx="3412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E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nvironment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tell the </a:t>
            </a:r>
            <a:r>
              <a:rPr lang="en-US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: reward (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level of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satisfaction), the </a:t>
            </a:r>
            <a:r>
              <a:rPr lang="en-US" sz="1400" u="sng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Agent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will receive reward e.g. very satisfied.</a:t>
            </a:r>
          </a:p>
        </p:txBody>
      </p:sp>
      <p:grpSp>
        <p:nvGrpSpPr>
          <p:cNvPr id="2375" name="Google Shape;2375;p54"/>
          <p:cNvGrpSpPr/>
          <p:nvPr/>
        </p:nvGrpSpPr>
        <p:grpSpPr>
          <a:xfrm>
            <a:off x="980922" y="3546211"/>
            <a:ext cx="475339" cy="657859"/>
            <a:chOff x="2705910" y="2834777"/>
            <a:chExt cx="315086" cy="436072"/>
          </a:xfrm>
        </p:grpSpPr>
        <p:sp>
          <p:nvSpPr>
            <p:cNvPr id="2376" name="Google Shape;2376;p54"/>
            <p:cNvSpPr/>
            <p:nvPr/>
          </p:nvSpPr>
          <p:spPr>
            <a:xfrm>
              <a:off x="2795233" y="2934068"/>
              <a:ext cx="136059" cy="152114"/>
            </a:xfrm>
            <a:custGeom>
              <a:avLst/>
              <a:gdLst/>
              <a:ahLst/>
              <a:cxnLst/>
              <a:rect l="l" t="t" r="r" b="b"/>
              <a:pathLst>
                <a:path w="6102" h="6822" extrusionOk="0">
                  <a:moveTo>
                    <a:pt x="2061" y="1"/>
                  </a:moveTo>
                  <a:cubicBezTo>
                    <a:pt x="1884" y="1"/>
                    <a:pt x="1710" y="78"/>
                    <a:pt x="1606" y="230"/>
                  </a:cubicBezTo>
                  <a:cubicBezTo>
                    <a:pt x="1319" y="635"/>
                    <a:pt x="913" y="922"/>
                    <a:pt x="440" y="1041"/>
                  </a:cubicBezTo>
                  <a:cubicBezTo>
                    <a:pt x="186" y="1091"/>
                    <a:pt x="1" y="1328"/>
                    <a:pt x="1" y="1598"/>
                  </a:cubicBezTo>
                  <a:lnTo>
                    <a:pt x="1" y="3762"/>
                  </a:lnTo>
                  <a:cubicBezTo>
                    <a:pt x="1" y="5452"/>
                    <a:pt x="1369" y="6821"/>
                    <a:pt x="3059" y="6821"/>
                  </a:cubicBezTo>
                  <a:cubicBezTo>
                    <a:pt x="4733" y="6821"/>
                    <a:pt x="6102" y="5452"/>
                    <a:pt x="6102" y="3762"/>
                  </a:cubicBezTo>
                  <a:lnTo>
                    <a:pt x="6102" y="1666"/>
                  </a:lnTo>
                  <a:cubicBezTo>
                    <a:pt x="6102" y="1345"/>
                    <a:pt x="5849" y="1091"/>
                    <a:pt x="5544" y="1091"/>
                  </a:cubicBezTo>
                  <a:lnTo>
                    <a:pt x="4970" y="1091"/>
                  </a:lnTo>
                  <a:cubicBezTo>
                    <a:pt x="4023" y="1091"/>
                    <a:pt x="3144" y="753"/>
                    <a:pt x="2451" y="144"/>
                  </a:cubicBezTo>
                  <a:cubicBezTo>
                    <a:pt x="2340" y="48"/>
                    <a:pt x="2199" y="1"/>
                    <a:pt x="2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4"/>
            <p:cNvSpPr/>
            <p:nvPr/>
          </p:nvSpPr>
          <p:spPr>
            <a:xfrm>
              <a:off x="2876240" y="3115168"/>
              <a:ext cx="55454" cy="71107"/>
            </a:xfrm>
            <a:custGeom>
              <a:avLst/>
              <a:gdLst/>
              <a:ahLst/>
              <a:cxnLst/>
              <a:rect l="l" t="t" r="r" b="b"/>
              <a:pathLst>
                <a:path w="2487" h="3189" extrusionOk="0">
                  <a:moveTo>
                    <a:pt x="1522" y="0"/>
                  </a:moveTo>
                  <a:lnTo>
                    <a:pt x="1" y="2671"/>
                  </a:lnTo>
                  <a:lnTo>
                    <a:pt x="542" y="3076"/>
                  </a:lnTo>
                  <a:cubicBezTo>
                    <a:pt x="643" y="3152"/>
                    <a:pt x="763" y="3188"/>
                    <a:pt x="882" y="3188"/>
                  </a:cubicBezTo>
                  <a:cubicBezTo>
                    <a:pt x="1082" y="3188"/>
                    <a:pt x="1281" y="3088"/>
                    <a:pt x="1387" y="2907"/>
                  </a:cubicBezTo>
                  <a:lnTo>
                    <a:pt x="2333" y="1235"/>
                  </a:lnTo>
                  <a:cubicBezTo>
                    <a:pt x="2486" y="981"/>
                    <a:pt x="2419" y="660"/>
                    <a:pt x="2182" y="491"/>
                  </a:cubicBez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4"/>
            <p:cNvSpPr/>
            <p:nvPr/>
          </p:nvSpPr>
          <p:spPr>
            <a:xfrm>
              <a:off x="2842727" y="3109125"/>
              <a:ext cx="41473" cy="36211"/>
            </a:xfrm>
            <a:custGeom>
              <a:avLst/>
              <a:gdLst/>
              <a:ahLst/>
              <a:cxnLst/>
              <a:rect l="l" t="t" r="r" b="b"/>
              <a:pathLst>
                <a:path w="1860" h="1624" extrusionOk="0">
                  <a:moveTo>
                    <a:pt x="0" y="1"/>
                  </a:moveTo>
                  <a:lnTo>
                    <a:pt x="929" y="1623"/>
                  </a:lnTo>
                  <a:lnTo>
                    <a:pt x="1859" y="1"/>
                  </a:lnTo>
                  <a:lnTo>
                    <a:pt x="1859" y="1"/>
                  </a:lnTo>
                  <a:cubicBezTo>
                    <a:pt x="1555" y="68"/>
                    <a:pt x="1251" y="102"/>
                    <a:pt x="929" y="102"/>
                  </a:cubicBezTo>
                  <a:cubicBezTo>
                    <a:pt x="609" y="102"/>
                    <a:pt x="287" y="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4"/>
            <p:cNvSpPr/>
            <p:nvPr/>
          </p:nvSpPr>
          <p:spPr>
            <a:xfrm>
              <a:off x="2795233" y="3115168"/>
              <a:ext cx="55409" cy="71107"/>
            </a:xfrm>
            <a:custGeom>
              <a:avLst/>
              <a:gdLst/>
              <a:ahLst/>
              <a:cxnLst/>
              <a:rect l="l" t="t" r="r" b="b"/>
              <a:pathLst>
                <a:path w="2485" h="3189" extrusionOk="0">
                  <a:moveTo>
                    <a:pt x="963" y="0"/>
                  </a:moveTo>
                  <a:lnTo>
                    <a:pt x="287" y="491"/>
                  </a:lnTo>
                  <a:cubicBezTo>
                    <a:pt x="68" y="660"/>
                    <a:pt x="1" y="981"/>
                    <a:pt x="136" y="1235"/>
                  </a:cubicBezTo>
                  <a:lnTo>
                    <a:pt x="1099" y="2907"/>
                  </a:lnTo>
                  <a:cubicBezTo>
                    <a:pt x="1204" y="3088"/>
                    <a:pt x="1397" y="3188"/>
                    <a:pt x="1596" y="3188"/>
                  </a:cubicBezTo>
                  <a:cubicBezTo>
                    <a:pt x="1715" y="3188"/>
                    <a:pt x="1836" y="3152"/>
                    <a:pt x="1944" y="3076"/>
                  </a:cubicBezTo>
                  <a:lnTo>
                    <a:pt x="2485" y="267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4"/>
            <p:cNvSpPr/>
            <p:nvPr/>
          </p:nvSpPr>
          <p:spPr>
            <a:xfrm>
              <a:off x="2876240" y="3121188"/>
              <a:ext cx="144755" cy="149661"/>
            </a:xfrm>
            <a:custGeom>
              <a:avLst/>
              <a:gdLst/>
              <a:ahLst/>
              <a:cxnLst/>
              <a:rect l="l" t="t" r="r" b="b"/>
              <a:pathLst>
                <a:path w="6492" h="6712" extrusionOk="0">
                  <a:moveTo>
                    <a:pt x="3415" y="1"/>
                  </a:moveTo>
                  <a:cubicBezTo>
                    <a:pt x="3618" y="474"/>
                    <a:pt x="3602" y="1049"/>
                    <a:pt x="3331" y="1522"/>
                  </a:cubicBezTo>
                  <a:lnTo>
                    <a:pt x="2367" y="3196"/>
                  </a:lnTo>
                  <a:cubicBezTo>
                    <a:pt x="2063" y="3737"/>
                    <a:pt x="1506" y="4057"/>
                    <a:pt x="880" y="4057"/>
                  </a:cubicBezTo>
                  <a:cubicBezTo>
                    <a:pt x="559" y="4057"/>
                    <a:pt x="255" y="3973"/>
                    <a:pt x="1" y="3821"/>
                  </a:cubicBezTo>
                  <a:lnTo>
                    <a:pt x="1" y="6711"/>
                  </a:lnTo>
                  <a:lnTo>
                    <a:pt x="3433" y="6711"/>
                  </a:lnTo>
                  <a:lnTo>
                    <a:pt x="3433" y="5105"/>
                  </a:lnTo>
                  <a:cubicBezTo>
                    <a:pt x="3433" y="4785"/>
                    <a:pt x="3686" y="4530"/>
                    <a:pt x="4007" y="4530"/>
                  </a:cubicBezTo>
                  <a:cubicBezTo>
                    <a:pt x="4312" y="4530"/>
                    <a:pt x="4582" y="4785"/>
                    <a:pt x="4582" y="5105"/>
                  </a:cubicBezTo>
                  <a:lnTo>
                    <a:pt x="4582" y="6711"/>
                  </a:lnTo>
                  <a:lnTo>
                    <a:pt x="5917" y="6711"/>
                  </a:lnTo>
                  <a:cubicBezTo>
                    <a:pt x="6221" y="6711"/>
                    <a:pt x="6491" y="6457"/>
                    <a:pt x="6491" y="6137"/>
                  </a:cubicBezTo>
                  <a:lnTo>
                    <a:pt x="6491" y="3584"/>
                  </a:lnTo>
                  <a:cubicBezTo>
                    <a:pt x="6475" y="1758"/>
                    <a:pt x="5157" y="255"/>
                    <a:pt x="3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4"/>
            <p:cNvSpPr/>
            <p:nvPr/>
          </p:nvSpPr>
          <p:spPr>
            <a:xfrm>
              <a:off x="2705910" y="3121188"/>
              <a:ext cx="144733" cy="149661"/>
            </a:xfrm>
            <a:custGeom>
              <a:avLst/>
              <a:gdLst/>
              <a:ahLst/>
              <a:cxnLst/>
              <a:rect l="l" t="t" r="r" b="b"/>
              <a:pathLst>
                <a:path w="6491" h="6712" extrusionOk="0">
                  <a:moveTo>
                    <a:pt x="3076" y="1"/>
                  </a:moveTo>
                  <a:lnTo>
                    <a:pt x="3076" y="1"/>
                  </a:lnTo>
                  <a:cubicBezTo>
                    <a:pt x="1336" y="255"/>
                    <a:pt x="0" y="1758"/>
                    <a:pt x="0" y="3584"/>
                  </a:cubicBezTo>
                  <a:lnTo>
                    <a:pt x="0" y="6137"/>
                  </a:lnTo>
                  <a:cubicBezTo>
                    <a:pt x="0" y="6457"/>
                    <a:pt x="254" y="6711"/>
                    <a:pt x="575" y="6711"/>
                  </a:cubicBezTo>
                  <a:lnTo>
                    <a:pt x="1911" y="6711"/>
                  </a:lnTo>
                  <a:lnTo>
                    <a:pt x="1911" y="5105"/>
                  </a:lnTo>
                  <a:cubicBezTo>
                    <a:pt x="1911" y="4785"/>
                    <a:pt x="2164" y="4530"/>
                    <a:pt x="2485" y="4530"/>
                  </a:cubicBezTo>
                  <a:cubicBezTo>
                    <a:pt x="2790" y="4530"/>
                    <a:pt x="3060" y="4785"/>
                    <a:pt x="3060" y="5105"/>
                  </a:cubicBezTo>
                  <a:lnTo>
                    <a:pt x="3060" y="6711"/>
                  </a:lnTo>
                  <a:lnTo>
                    <a:pt x="6491" y="6711"/>
                  </a:lnTo>
                  <a:lnTo>
                    <a:pt x="6491" y="3821"/>
                  </a:lnTo>
                  <a:cubicBezTo>
                    <a:pt x="6220" y="3973"/>
                    <a:pt x="5916" y="4057"/>
                    <a:pt x="5595" y="4057"/>
                  </a:cubicBezTo>
                  <a:cubicBezTo>
                    <a:pt x="4987" y="4057"/>
                    <a:pt x="4412" y="3737"/>
                    <a:pt x="4108" y="3196"/>
                  </a:cubicBezTo>
                  <a:lnTo>
                    <a:pt x="3162" y="1522"/>
                  </a:lnTo>
                  <a:cubicBezTo>
                    <a:pt x="2874" y="1049"/>
                    <a:pt x="2857" y="474"/>
                    <a:pt x="3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4"/>
            <p:cNvSpPr/>
            <p:nvPr/>
          </p:nvSpPr>
          <p:spPr>
            <a:xfrm>
              <a:off x="2731529" y="2834777"/>
              <a:ext cx="263824" cy="275129"/>
            </a:xfrm>
            <a:custGeom>
              <a:avLst/>
              <a:gdLst/>
              <a:ahLst/>
              <a:cxnLst/>
              <a:rect l="l" t="t" r="r" b="b"/>
              <a:pathLst>
                <a:path w="11832" h="12339" extrusionOk="0">
                  <a:moveTo>
                    <a:pt x="5916" y="0"/>
                  </a:moveTo>
                  <a:cubicBezTo>
                    <a:pt x="2655" y="0"/>
                    <a:pt x="0" y="2654"/>
                    <a:pt x="0" y="5916"/>
                  </a:cubicBezTo>
                  <a:lnTo>
                    <a:pt x="0" y="12339"/>
                  </a:lnTo>
                  <a:cubicBezTo>
                    <a:pt x="710" y="11899"/>
                    <a:pt x="1573" y="11646"/>
                    <a:pt x="2468" y="11646"/>
                  </a:cubicBezTo>
                  <a:lnTo>
                    <a:pt x="3128" y="11646"/>
                  </a:lnTo>
                  <a:lnTo>
                    <a:pt x="3313" y="11511"/>
                  </a:lnTo>
                  <a:cubicBezTo>
                    <a:pt x="2333" y="10734"/>
                    <a:pt x="1708" y="9550"/>
                    <a:pt x="1708" y="8215"/>
                  </a:cubicBezTo>
                  <a:lnTo>
                    <a:pt x="1708" y="6051"/>
                  </a:lnTo>
                  <a:cubicBezTo>
                    <a:pt x="1708" y="5257"/>
                    <a:pt x="2249" y="4564"/>
                    <a:pt x="3027" y="4378"/>
                  </a:cubicBezTo>
                  <a:cubicBezTo>
                    <a:pt x="3212" y="4327"/>
                    <a:pt x="3398" y="4209"/>
                    <a:pt x="3516" y="4023"/>
                  </a:cubicBezTo>
                  <a:cubicBezTo>
                    <a:pt x="3838" y="3583"/>
                    <a:pt x="4361" y="3313"/>
                    <a:pt x="4920" y="3313"/>
                  </a:cubicBezTo>
                  <a:cubicBezTo>
                    <a:pt x="5342" y="3313"/>
                    <a:pt x="5747" y="3466"/>
                    <a:pt x="6051" y="3736"/>
                  </a:cubicBezTo>
                  <a:cubicBezTo>
                    <a:pt x="6542" y="4158"/>
                    <a:pt x="7167" y="4395"/>
                    <a:pt x="7827" y="4395"/>
                  </a:cubicBezTo>
                  <a:lnTo>
                    <a:pt x="8401" y="4395"/>
                  </a:lnTo>
                  <a:cubicBezTo>
                    <a:pt x="9348" y="4395"/>
                    <a:pt x="10108" y="5172"/>
                    <a:pt x="10108" y="6119"/>
                  </a:cubicBezTo>
                  <a:lnTo>
                    <a:pt x="10108" y="8215"/>
                  </a:lnTo>
                  <a:cubicBezTo>
                    <a:pt x="10108" y="9550"/>
                    <a:pt x="9483" y="10734"/>
                    <a:pt x="8503" y="11511"/>
                  </a:cubicBezTo>
                  <a:lnTo>
                    <a:pt x="8688" y="11646"/>
                  </a:lnTo>
                  <a:lnTo>
                    <a:pt x="9348" y="11646"/>
                  </a:lnTo>
                  <a:cubicBezTo>
                    <a:pt x="10261" y="11646"/>
                    <a:pt x="11106" y="11899"/>
                    <a:pt x="11832" y="12339"/>
                  </a:cubicBezTo>
                  <a:lnTo>
                    <a:pt x="11832" y="5916"/>
                  </a:lnTo>
                  <a:cubicBezTo>
                    <a:pt x="11832" y="2654"/>
                    <a:pt x="9179" y="0"/>
                    <a:pt x="5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DA263-9949-444A-B6EC-AAF459C2B97F}"/>
              </a:ext>
            </a:extLst>
          </p:cNvPr>
          <p:cNvGrpSpPr/>
          <p:nvPr/>
        </p:nvGrpSpPr>
        <p:grpSpPr>
          <a:xfrm>
            <a:off x="1859858" y="2376870"/>
            <a:ext cx="1307710" cy="1448736"/>
            <a:chOff x="226119" y="2614734"/>
            <a:chExt cx="1750688" cy="1939487"/>
          </a:xfrm>
        </p:grpSpPr>
        <p:pic>
          <p:nvPicPr>
            <p:cNvPr id="8" name="Graphic 7" descr="Thought bubble outline">
              <a:extLst>
                <a:ext uri="{FF2B5EF4-FFF2-40B4-BE49-F238E27FC236}">
                  <a16:creationId xmlns:a16="http://schemas.microsoft.com/office/drawing/2014/main" id="{76A3435B-B00B-7244-B642-88115622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26119" y="2614734"/>
              <a:ext cx="1750688" cy="1939487"/>
            </a:xfrm>
            <a:prstGeom prst="rect">
              <a:avLst/>
            </a:prstGeom>
          </p:spPr>
        </p:pic>
        <p:pic>
          <p:nvPicPr>
            <p:cNvPr id="4" name="Graphic 3" descr="Smiling with hearts face with solid fill with solid fill">
              <a:extLst>
                <a:ext uri="{FF2B5EF4-FFF2-40B4-BE49-F238E27FC236}">
                  <a16:creationId xmlns:a16="http://schemas.microsoft.com/office/drawing/2014/main" id="{58879A7A-9C8D-A543-B79F-13CB3FB5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208" y="2950865"/>
              <a:ext cx="828894" cy="828894"/>
            </a:xfrm>
            <a:prstGeom prst="rect">
              <a:avLst/>
            </a:prstGeom>
          </p:spPr>
        </p:pic>
      </p:grpSp>
      <p:sp>
        <p:nvSpPr>
          <p:cNvPr id="45" name="Google Shape;1744;p37">
            <a:extLst>
              <a:ext uri="{FF2B5EF4-FFF2-40B4-BE49-F238E27FC236}">
                <a16:creationId xmlns:a16="http://schemas.microsoft.com/office/drawing/2014/main" id="{9D6CE65C-4742-4D4B-BE0A-8D10EEAED96B}"/>
              </a:ext>
            </a:extLst>
          </p:cNvPr>
          <p:cNvSpPr/>
          <p:nvPr/>
        </p:nvSpPr>
        <p:spPr>
          <a:xfrm>
            <a:off x="6006405" y="4768423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8741B-BAF4-6044-9C88-7C0C0FA59EE7}"/>
              </a:ext>
            </a:extLst>
          </p:cNvPr>
          <p:cNvGrpSpPr/>
          <p:nvPr/>
        </p:nvGrpSpPr>
        <p:grpSpPr>
          <a:xfrm>
            <a:off x="686653" y="1542368"/>
            <a:ext cx="2934743" cy="1184151"/>
            <a:chOff x="686653" y="1542368"/>
            <a:chExt cx="2934743" cy="1184151"/>
          </a:xfrm>
        </p:grpSpPr>
        <p:grpSp>
          <p:nvGrpSpPr>
            <p:cNvPr id="46" name="Google Shape;8440;p82">
              <a:extLst>
                <a:ext uri="{FF2B5EF4-FFF2-40B4-BE49-F238E27FC236}">
                  <a16:creationId xmlns:a16="http://schemas.microsoft.com/office/drawing/2014/main" id="{767DB40D-4BC7-A84B-86B8-1FD72C55782F}"/>
                </a:ext>
              </a:extLst>
            </p:cNvPr>
            <p:cNvGrpSpPr/>
            <p:nvPr/>
          </p:nvGrpSpPr>
          <p:grpSpPr>
            <a:xfrm>
              <a:off x="2097042" y="1542368"/>
              <a:ext cx="1524354" cy="1184151"/>
              <a:chOff x="2085525" y="3263750"/>
              <a:chExt cx="481825" cy="381550"/>
            </a:xfrm>
            <a:solidFill>
              <a:schemeClr val="tx1"/>
            </a:solidFill>
          </p:grpSpPr>
          <p:sp>
            <p:nvSpPr>
              <p:cNvPr id="47" name="Google Shape;8441;p82">
                <a:extLst>
                  <a:ext uri="{FF2B5EF4-FFF2-40B4-BE49-F238E27FC236}">
                    <a16:creationId xmlns:a16="http://schemas.microsoft.com/office/drawing/2014/main" id="{641B6316-1DC4-DF4E-899E-68571AA0541A}"/>
                  </a:ext>
                </a:extLst>
              </p:cNvPr>
              <p:cNvSpPr/>
              <p:nvPr/>
            </p:nvSpPr>
            <p:spPr>
              <a:xfrm>
                <a:off x="2320325" y="3263750"/>
                <a:ext cx="2278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5641" extrusionOk="0">
                    <a:moveTo>
                      <a:pt x="4066" y="0"/>
                    </a:moveTo>
                    <a:cubicBezTo>
                      <a:pt x="2283" y="3"/>
                      <a:pt x="675" y="1081"/>
                      <a:pt x="0" y="2731"/>
                    </a:cubicBezTo>
                    <a:cubicBezTo>
                      <a:pt x="1527" y="2939"/>
                      <a:pt x="2912" y="3734"/>
                      <a:pt x="3861" y="4948"/>
                    </a:cubicBezTo>
                    <a:cubicBezTo>
                      <a:pt x="4331" y="4823"/>
                      <a:pt x="4810" y="4761"/>
                      <a:pt x="5287" y="4761"/>
                    </a:cubicBezTo>
                    <a:cubicBezTo>
                      <a:pt x="6338" y="4761"/>
                      <a:pt x="7378" y="5060"/>
                      <a:pt x="8281" y="5640"/>
                    </a:cubicBezTo>
                    <a:cubicBezTo>
                      <a:pt x="9112" y="2825"/>
                      <a:pt x="7002" y="0"/>
                      <a:pt x="40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8" name="Google Shape;8442;p82">
                <a:extLst>
                  <a:ext uri="{FF2B5EF4-FFF2-40B4-BE49-F238E27FC236}">
                    <a16:creationId xmlns:a16="http://schemas.microsoft.com/office/drawing/2014/main" id="{7581A4BF-EC03-B349-A6FB-8F3B471C066D}"/>
                  </a:ext>
                </a:extLst>
              </p:cNvPr>
              <p:cNvSpPr/>
              <p:nvPr/>
            </p:nvSpPr>
            <p:spPr>
              <a:xfrm>
                <a:off x="2085525" y="3355200"/>
                <a:ext cx="481825" cy="29010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4" extrusionOk="0">
                    <a:moveTo>
                      <a:pt x="8620" y="1"/>
                    </a:moveTo>
                    <a:cubicBezTo>
                      <a:pt x="8610" y="1"/>
                      <a:pt x="8599" y="1"/>
                      <a:pt x="8588" y="1"/>
                    </a:cubicBezTo>
                    <a:cubicBezTo>
                      <a:pt x="7468" y="4"/>
                      <a:pt x="6384" y="407"/>
                      <a:pt x="5535" y="1139"/>
                    </a:cubicBezTo>
                    <a:cubicBezTo>
                      <a:pt x="4818" y="1756"/>
                      <a:pt x="4288" y="2563"/>
                      <a:pt x="4005" y="3470"/>
                    </a:cubicBezTo>
                    <a:lnTo>
                      <a:pt x="3891" y="3470"/>
                    </a:lnTo>
                    <a:cubicBezTo>
                      <a:pt x="1747" y="3470"/>
                      <a:pt x="0" y="5295"/>
                      <a:pt x="0" y="7538"/>
                    </a:cubicBezTo>
                    <a:cubicBezTo>
                      <a:pt x="0" y="9781"/>
                      <a:pt x="1744" y="11603"/>
                      <a:pt x="3891" y="11603"/>
                    </a:cubicBezTo>
                    <a:lnTo>
                      <a:pt x="14798" y="11603"/>
                    </a:lnTo>
                    <a:cubicBezTo>
                      <a:pt x="17264" y="11603"/>
                      <a:pt x="19272" y="9504"/>
                      <a:pt x="19272" y="6924"/>
                    </a:cubicBezTo>
                    <a:cubicBezTo>
                      <a:pt x="19272" y="6044"/>
                      <a:pt x="19034" y="5180"/>
                      <a:pt x="18583" y="4427"/>
                    </a:cubicBezTo>
                    <a:cubicBezTo>
                      <a:pt x="18152" y="3705"/>
                      <a:pt x="17529" y="3118"/>
                      <a:pt x="16782" y="2726"/>
                    </a:cubicBezTo>
                    <a:cubicBezTo>
                      <a:pt x="16161" y="2403"/>
                      <a:pt x="15480" y="2241"/>
                      <a:pt x="14799" y="2241"/>
                    </a:cubicBezTo>
                    <a:cubicBezTo>
                      <a:pt x="14135" y="2241"/>
                      <a:pt x="13471" y="2394"/>
                      <a:pt x="12861" y="2702"/>
                    </a:cubicBezTo>
                    <a:cubicBezTo>
                      <a:pt x="12232" y="1443"/>
                      <a:pt x="11118" y="513"/>
                      <a:pt x="9784" y="157"/>
                    </a:cubicBezTo>
                    <a:cubicBezTo>
                      <a:pt x="9403" y="55"/>
                      <a:pt x="9013" y="1"/>
                      <a:pt x="86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9" name="Google Shape;8440;p82">
              <a:extLst>
                <a:ext uri="{FF2B5EF4-FFF2-40B4-BE49-F238E27FC236}">
                  <a16:creationId xmlns:a16="http://schemas.microsoft.com/office/drawing/2014/main" id="{50DB429A-F9BE-3C44-81C5-94274FEA44D9}"/>
                </a:ext>
              </a:extLst>
            </p:cNvPr>
            <p:cNvGrpSpPr/>
            <p:nvPr/>
          </p:nvGrpSpPr>
          <p:grpSpPr>
            <a:xfrm>
              <a:off x="686653" y="1707960"/>
              <a:ext cx="1162410" cy="894202"/>
              <a:chOff x="2085525" y="3263750"/>
              <a:chExt cx="481825" cy="381550"/>
            </a:xfrm>
            <a:solidFill>
              <a:schemeClr val="tx1"/>
            </a:solidFill>
          </p:grpSpPr>
          <p:sp>
            <p:nvSpPr>
              <p:cNvPr id="50" name="Google Shape;8441;p82">
                <a:extLst>
                  <a:ext uri="{FF2B5EF4-FFF2-40B4-BE49-F238E27FC236}">
                    <a16:creationId xmlns:a16="http://schemas.microsoft.com/office/drawing/2014/main" id="{B85AB46C-84CE-F04C-A443-C77C61CD81B5}"/>
                  </a:ext>
                </a:extLst>
              </p:cNvPr>
              <p:cNvSpPr/>
              <p:nvPr/>
            </p:nvSpPr>
            <p:spPr>
              <a:xfrm>
                <a:off x="2320325" y="3263750"/>
                <a:ext cx="227825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9113" h="5641" extrusionOk="0">
                    <a:moveTo>
                      <a:pt x="4066" y="0"/>
                    </a:moveTo>
                    <a:cubicBezTo>
                      <a:pt x="2283" y="3"/>
                      <a:pt x="675" y="1081"/>
                      <a:pt x="0" y="2731"/>
                    </a:cubicBezTo>
                    <a:cubicBezTo>
                      <a:pt x="1527" y="2939"/>
                      <a:pt x="2912" y="3734"/>
                      <a:pt x="3861" y="4948"/>
                    </a:cubicBezTo>
                    <a:cubicBezTo>
                      <a:pt x="4331" y="4823"/>
                      <a:pt x="4810" y="4761"/>
                      <a:pt x="5287" y="4761"/>
                    </a:cubicBezTo>
                    <a:cubicBezTo>
                      <a:pt x="6338" y="4761"/>
                      <a:pt x="7378" y="5060"/>
                      <a:pt x="8281" y="5640"/>
                    </a:cubicBezTo>
                    <a:cubicBezTo>
                      <a:pt x="9112" y="2825"/>
                      <a:pt x="7002" y="0"/>
                      <a:pt x="40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1" name="Google Shape;8442;p82">
                <a:extLst>
                  <a:ext uri="{FF2B5EF4-FFF2-40B4-BE49-F238E27FC236}">
                    <a16:creationId xmlns:a16="http://schemas.microsoft.com/office/drawing/2014/main" id="{1D4066B2-35EE-4E40-A8D1-51A5460ACCC0}"/>
                  </a:ext>
                </a:extLst>
              </p:cNvPr>
              <p:cNvSpPr/>
              <p:nvPr/>
            </p:nvSpPr>
            <p:spPr>
              <a:xfrm>
                <a:off x="2085525" y="3355200"/>
                <a:ext cx="481825" cy="29010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04" extrusionOk="0">
                    <a:moveTo>
                      <a:pt x="8620" y="1"/>
                    </a:moveTo>
                    <a:cubicBezTo>
                      <a:pt x="8610" y="1"/>
                      <a:pt x="8599" y="1"/>
                      <a:pt x="8588" y="1"/>
                    </a:cubicBezTo>
                    <a:cubicBezTo>
                      <a:pt x="7468" y="4"/>
                      <a:pt x="6384" y="407"/>
                      <a:pt x="5535" y="1139"/>
                    </a:cubicBezTo>
                    <a:cubicBezTo>
                      <a:pt x="4818" y="1756"/>
                      <a:pt x="4288" y="2563"/>
                      <a:pt x="4005" y="3470"/>
                    </a:cubicBezTo>
                    <a:lnTo>
                      <a:pt x="3891" y="3470"/>
                    </a:lnTo>
                    <a:cubicBezTo>
                      <a:pt x="1747" y="3470"/>
                      <a:pt x="0" y="5295"/>
                      <a:pt x="0" y="7538"/>
                    </a:cubicBezTo>
                    <a:cubicBezTo>
                      <a:pt x="0" y="9781"/>
                      <a:pt x="1744" y="11603"/>
                      <a:pt x="3891" y="11603"/>
                    </a:cubicBezTo>
                    <a:lnTo>
                      <a:pt x="14798" y="11603"/>
                    </a:lnTo>
                    <a:cubicBezTo>
                      <a:pt x="17264" y="11603"/>
                      <a:pt x="19272" y="9504"/>
                      <a:pt x="19272" y="6924"/>
                    </a:cubicBezTo>
                    <a:cubicBezTo>
                      <a:pt x="19272" y="6044"/>
                      <a:pt x="19034" y="5180"/>
                      <a:pt x="18583" y="4427"/>
                    </a:cubicBezTo>
                    <a:cubicBezTo>
                      <a:pt x="18152" y="3705"/>
                      <a:pt x="17529" y="3118"/>
                      <a:pt x="16782" y="2726"/>
                    </a:cubicBezTo>
                    <a:cubicBezTo>
                      <a:pt x="16161" y="2403"/>
                      <a:pt x="15480" y="2241"/>
                      <a:pt x="14799" y="2241"/>
                    </a:cubicBezTo>
                    <a:cubicBezTo>
                      <a:pt x="14135" y="2241"/>
                      <a:pt x="13471" y="2394"/>
                      <a:pt x="12861" y="2702"/>
                    </a:cubicBezTo>
                    <a:cubicBezTo>
                      <a:pt x="12232" y="1443"/>
                      <a:pt x="11118" y="513"/>
                      <a:pt x="9784" y="157"/>
                    </a:cubicBezTo>
                    <a:cubicBezTo>
                      <a:pt x="9403" y="55"/>
                      <a:pt x="9013" y="1"/>
                      <a:pt x="86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96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031 L 0.2217 0.0040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8"/>
          <p:cNvSpPr/>
          <p:nvPr/>
        </p:nvSpPr>
        <p:spPr>
          <a:xfrm>
            <a:off x="1391605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8"/>
          <p:cNvSpPr txBox="1">
            <a:spLocks noGrp="1"/>
          </p:cNvSpPr>
          <p:nvPr>
            <p:ph type="title"/>
          </p:nvPr>
        </p:nvSpPr>
        <p:spPr>
          <a:xfrm>
            <a:off x="4566087" y="1815063"/>
            <a:ext cx="353883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846" name="Google Shape;1846;p38"/>
          <p:cNvSpPr txBox="1">
            <a:spLocks noGrp="1"/>
          </p:cNvSpPr>
          <p:nvPr>
            <p:ph type="subTitle" idx="1"/>
          </p:nvPr>
        </p:nvSpPr>
        <p:spPr>
          <a:xfrm>
            <a:off x="4566088" y="2803788"/>
            <a:ext cx="2295300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 inputs</a:t>
            </a:r>
            <a:endParaRPr dirty="0"/>
          </a:p>
        </p:txBody>
      </p:sp>
      <p:sp>
        <p:nvSpPr>
          <p:cNvPr id="1847" name="Google Shape;1847;p38"/>
          <p:cNvSpPr txBox="1">
            <a:spLocks noGrp="1"/>
          </p:cNvSpPr>
          <p:nvPr>
            <p:ph type="title" idx="2"/>
          </p:nvPr>
        </p:nvSpPr>
        <p:spPr>
          <a:xfrm>
            <a:off x="2114838" y="2059575"/>
            <a:ext cx="2320500" cy="1488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848" name="Google Shape;1848;p38"/>
          <p:cNvSpPr/>
          <p:nvPr/>
        </p:nvSpPr>
        <p:spPr>
          <a:xfrm>
            <a:off x="7604300" y="6473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7604300" y="38146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8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8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8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8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744;p37">
            <a:extLst>
              <a:ext uri="{FF2B5EF4-FFF2-40B4-BE49-F238E27FC236}">
                <a16:creationId xmlns:a16="http://schemas.microsoft.com/office/drawing/2014/main" id="{40ECCB76-83A4-8749-8487-EC1D19D5465D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7"/>
          <p:cNvSpPr/>
          <p:nvPr/>
        </p:nvSpPr>
        <p:spPr>
          <a:xfrm>
            <a:off x="3094400" y="2915500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99BACE-945F-7C4F-B2BA-0BD4E17F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86"/>
                    </a14:imgEffect>
                    <a14:imgEffect>
                      <a14:saturation sat="2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4631" y="783080"/>
            <a:ext cx="6304208" cy="3398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B5B4E-B833-2940-8521-687BE1E0CBC8}"/>
              </a:ext>
            </a:extLst>
          </p:cNvPr>
          <p:cNvSpPr/>
          <p:nvPr/>
        </p:nvSpPr>
        <p:spPr>
          <a:xfrm>
            <a:off x="3017072" y="1066940"/>
            <a:ext cx="518181" cy="6201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CDADBE-04B5-DD42-8A4B-9F8E5C446839}"/>
              </a:ext>
            </a:extLst>
          </p:cNvPr>
          <p:cNvSpPr/>
          <p:nvPr/>
        </p:nvSpPr>
        <p:spPr>
          <a:xfrm>
            <a:off x="4919731" y="1986879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MACD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A66E9E1-FC9F-D645-B584-951D315A3ECE}"/>
              </a:ext>
            </a:extLst>
          </p:cNvPr>
          <p:cNvSpPr/>
          <p:nvPr/>
        </p:nvSpPr>
        <p:spPr>
          <a:xfrm>
            <a:off x="4919731" y="2661279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RSI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F1C3EC4-797A-2746-82B1-8322702743EE}"/>
              </a:ext>
            </a:extLst>
          </p:cNvPr>
          <p:cNvSpPr/>
          <p:nvPr/>
        </p:nvSpPr>
        <p:spPr>
          <a:xfrm>
            <a:off x="4919731" y="3345171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CCI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71A26DE-560A-B244-AC66-A270C00868D6}"/>
              </a:ext>
            </a:extLst>
          </p:cNvPr>
          <p:cNvSpPr/>
          <p:nvPr/>
        </p:nvSpPr>
        <p:spPr>
          <a:xfrm>
            <a:off x="4919731" y="3758675"/>
            <a:ext cx="837126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4" y="268680"/>
            <a:ext cx="5772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State – Price, Indicators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6C39B3-12A8-A14D-9A16-A5CFBDA2E7CF}"/>
              </a:ext>
            </a:extLst>
          </p:cNvPr>
          <p:cNvSpPr/>
          <p:nvPr/>
        </p:nvSpPr>
        <p:spPr>
          <a:xfrm>
            <a:off x="4665245" y="1435490"/>
            <a:ext cx="1346098" cy="162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Close &amp; SMA</a:t>
            </a:r>
          </a:p>
        </p:txBody>
      </p:sp>
      <p:sp>
        <p:nvSpPr>
          <p:cNvPr id="74" name="Google Shape;1744;p37">
            <a:extLst>
              <a:ext uri="{FF2B5EF4-FFF2-40B4-BE49-F238E27FC236}">
                <a16:creationId xmlns:a16="http://schemas.microsoft.com/office/drawing/2014/main" id="{6E549C9C-2228-364F-8D6D-D2638E287E56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0345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Actions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EEEE6-7E58-3644-B561-C80BB39C3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4" r="-172"/>
          <a:stretch/>
        </p:blipFill>
        <p:spPr>
          <a:xfrm>
            <a:off x="4461431" y="791900"/>
            <a:ext cx="3988843" cy="329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" name="Google Shape;1846;p38">
            <a:extLst>
              <a:ext uri="{FF2B5EF4-FFF2-40B4-BE49-F238E27FC236}">
                <a16:creationId xmlns:a16="http://schemas.microsoft.com/office/drawing/2014/main" id="{C83CB0D1-D3CC-0248-A8C7-86F3CD7A1B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8488" y="1502800"/>
            <a:ext cx="2903658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Portfolio Allocation is just the combination of all investments with a given level of capital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S</a:t>
            </a:r>
            <a:r>
              <a:rPr lang="en" dirty="0"/>
              <a:t>um of allocations adds to one</a:t>
            </a:r>
            <a:endParaRPr dirty="0"/>
          </a:p>
        </p:txBody>
      </p:sp>
      <p:sp>
        <p:nvSpPr>
          <p:cNvPr id="68" name="Google Shape;1744;p37">
            <a:extLst>
              <a:ext uri="{FF2B5EF4-FFF2-40B4-BE49-F238E27FC236}">
                <a16:creationId xmlns:a16="http://schemas.microsoft.com/office/drawing/2014/main" id="{0C3B47FB-C3A8-0048-B400-2E8EBA6659C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4109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Reward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7A104E-37EA-4C42-BAA4-FE418BA67CE3}"/>
              </a:ext>
            </a:extLst>
          </p:cNvPr>
          <p:cNvGrpSpPr/>
          <p:nvPr/>
        </p:nvGrpSpPr>
        <p:grpSpPr>
          <a:xfrm>
            <a:off x="557772" y="954576"/>
            <a:ext cx="4864100" cy="3200400"/>
            <a:chOff x="3219355" y="886600"/>
            <a:chExt cx="4864100" cy="3200400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14270D2B-FE64-0642-9BCF-ACA58156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9355" y="886600"/>
              <a:ext cx="4864100" cy="3200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2C32C-AA01-0F4D-8A78-27C48A4BB715}"/>
                </a:ext>
              </a:extLst>
            </p:cNvPr>
            <p:cNvSpPr/>
            <p:nvPr/>
          </p:nvSpPr>
          <p:spPr>
            <a:xfrm>
              <a:off x="3831168" y="1433796"/>
              <a:ext cx="1371573" cy="489855"/>
            </a:xfrm>
            <a:prstGeom prst="rect">
              <a:avLst/>
            </a:prstGeom>
            <a:solidFill>
              <a:srgbClr val="0D10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7B7CF-9C8D-FC4D-9489-CEEC6F09333C}"/>
              </a:ext>
            </a:extLst>
          </p:cNvPr>
          <p:cNvCxnSpPr/>
          <p:nvPr/>
        </p:nvCxnSpPr>
        <p:spPr>
          <a:xfrm>
            <a:off x="5153740" y="1168782"/>
            <a:ext cx="53626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73BACF3-1584-2C44-9BCE-3DBE03E69AF0}"/>
              </a:ext>
            </a:extLst>
          </p:cNvPr>
          <p:cNvCxnSpPr>
            <a:cxnSpLocks/>
          </p:cNvCxnSpPr>
          <p:nvPr/>
        </p:nvCxnSpPr>
        <p:spPr>
          <a:xfrm>
            <a:off x="5167490" y="1491140"/>
            <a:ext cx="52251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1846;p38">
            <a:extLst>
              <a:ext uri="{FF2B5EF4-FFF2-40B4-BE49-F238E27FC236}">
                <a16:creationId xmlns:a16="http://schemas.microsoft.com/office/drawing/2014/main" id="{FD6771CB-2EA4-514E-865B-8D1BA1385D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89623" y="1003729"/>
            <a:ext cx="2903658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daily percentage outperformance of the Dragon portfolio is the reward</a:t>
            </a:r>
            <a:endParaRPr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E958CF1-DE1F-C744-8176-E7C43F0B2520}"/>
              </a:ext>
            </a:extLst>
          </p:cNvPr>
          <p:cNvCxnSpPr>
            <a:cxnSpLocks/>
          </p:cNvCxnSpPr>
          <p:nvPr/>
        </p:nvCxnSpPr>
        <p:spPr>
          <a:xfrm flipH="1" flipV="1">
            <a:off x="5291247" y="1171162"/>
            <a:ext cx="0" cy="319978"/>
          </a:xfrm>
          <a:prstGeom prst="line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1744;p37">
            <a:extLst>
              <a:ext uri="{FF2B5EF4-FFF2-40B4-BE49-F238E27FC236}">
                <a16:creationId xmlns:a16="http://schemas.microsoft.com/office/drawing/2014/main" id="{6BE6FA56-5CD2-D64F-9F38-B47B0066887E}"/>
              </a:ext>
            </a:extLst>
          </p:cNvPr>
          <p:cNvSpPr/>
          <p:nvPr/>
        </p:nvSpPr>
        <p:spPr>
          <a:xfrm>
            <a:off x="6006405" y="4670887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0974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7"/>
          <p:cNvSpPr/>
          <p:nvPr/>
        </p:nvSpPr>
        <p:spPr>
          <a:xfrm>
            <a:off x="5634930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57"/>
          <p:cNvSpPr txBox="1">
            <a:spLocks noGrp="1"/>
          </p:cNvSpPr>
          <p:nvPr>
            <p:ph type="title"/>
          </p:nvPr>
        </p:nvSpPr>
        <p:spPr>
          <a:xfrm flipH="1">
            <a:off x="1347440" y="1815075"/>
            <a:ext cx="31945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&amp; Performance</a:t>
            </a:r>
            <a:endParaRPr sz="2800" dirty="0"/>
          </a:p>
        </p:txBody>
      </p:sp>
      <p:sp>
        <p:nvSpPr>
          <p:cNvPr id="2652" name="Google Shape;2652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 implementation and results</a:t>
            </a:r>
            <a:endParaRPr dirty="0"/>
          </a:p>
        </p:txBody>
      </p:sp>
      <p:sp>
        <p:nvSpPr>
          <p:cNvPr id="2653" name="Google Shape;2653;p57"/>
          <p:cNvSpPr txBox="1">
            <a:spLocks noGrp="1"/>
          </p:cNvSpPr>
          <p:nvPr>
            <p:ph type="title" idx="2"/>
          </p:nvPr>
        </p:nvSpPr>
        <p:spPr>
          <a:xfrm flipH="1">
            <a:off x="4672713" y="2047875"/>
            <a:ext cx="2320500" cy="2028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2682" name="Google Shape;2682;p57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57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57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57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44;p37">
            <a:extLst>
              <a:ext uri="{FF2B5EF4-FFF2-40B4-BE49-F238E27FC236}">
                <a16:creationId xmlns:a16="http://schemas.microsoft.com/office/drawing/2014/main" id="{79A5417C-CC51-0245-8FED-25B5572E5D0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3610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5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45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45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45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Picture 2" descr="Reinforcement Learning using Asynchronous Advantage Actor Critic | by Henry  Mao | Medium">
            <a:extLst>
              <a:ext uri="{FF2B5EF4-FFF2-40B4-BE49-F238E27FC236}">
                <a16:creationId xmlns:a16="http://schemas.microsoft.com/office/drawing/2014/main" id="{BF8D17BD-12B3-C146-9889-D32FD04A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13357" r="33681"/>
          <a:stretch/>
        </p:blipFill>
        <p:spPr bwMode="auto">
          <a:xfrm>
            <a:off x="3170111" y="883690"/>
            <a:ext cx="3347492" cy="25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A335466-3EC1-D647-A89A-7FDE94DE957F}"/>
              </a:ext>
            </a:extLst>
          </p:cNvPr>
          <p:cNvSpPr/>
          <p:nvPr/>
        </p:nvSpPr>
        <p:spPr>
          <a:xfrm>
            <a:off x="3955758" y="2862577"/>
            <a:ext cx="1150070" cy="3676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88512C-C48C-6F47-BDBF-5E7C613274E0}"/>
              </a:ext>
            </a:extLst>
          </p:cNvPr>
          <p:cNvSpPr/>
          <p:nvPr/>
        </p:nvSpPr>
        <p:spPr>
          <a:xfrm>
            <a:off x="3965185" y="1775078"/>
            <a:ext cx="1150070" cy="36764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AA9D9D-A014-744F-8C90-568D35BE3C0E}"/>
              </a:ext>
            </a:extLst>
          </p:cNvPr>
          <p:cNvGrpSpPr/>
          <p:nvPr/>
        </p:nvGrpSpPr>
        <p:grpSpPr>
          <a:xfrm>
            <a:off x="2564766" y="3895053"/>
            <a:ext cx="3952837" cy="1038491"/>
            <a:chOff x="4020693" y="4002975"/>
            <a:chExt cx="3952837" cy="10384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45551C-A4BD-F946-9B76-CD3C3EB4E516}"/>
                </a:ext>
              </a:extLst>
            </p:cNvPr>
            <p:cNvGrpSpPr/>
            <p:nvPr/>
          </p:nvGrpSpPr>
          <p:grpSpPr>
            <a:xfrm>
              <a:off x="4176074" y="4002975"/>
              <a:ext cx="3642076" cy="448234"/>
              <a:chOff x="4176074" y="4002975"/>
              <a:chExt cx="3642076" cy="44823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7C80D5D-8AE4-EB4C-9117-75EF23968214}"/>
                  </a:ext>
                </a:extLst>
              </p:cNvPr>
              <p:cNvSpPr/>
              <p:nvPr/>
            </p:nvSpPr>
            <p:spPr>
              <a:xfrm>
                <a:off x="4176074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03FB9D5-86BF-5641-87E9-0F82677E3F20}"/>
                  </a:ext>
                </a:extLst>
              </p:cNvPr>
              <p:cNvSpPr/>
              <p:nvPr/>
            </p:nvSpPr>
            <p:spPr>
              <a:xfrm>
                <a:off x="6875469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5B4E23-1635-A54B-8054-C9DA0CF5C988}"/>
                </a:ext>
              </a:extLst>
            </p:cNvPr>
            <p:cNvSpPr txBox="1"/>
            <p:nvPr/>
          </p:nvSpPr>
          <p:spPr>
            <a:xfrm>
              <a:off x="4020693" y="4579801"/>
              <a:ext cx="1253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Actor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7A3421-BCE9-1047-8AD1-0D6D6CBA229E}"/>
                </a:ext>
              </a:extLst>
            </p:cNvPr>
            <p:cNvSpPr txBox="1"/>
            <p:nvPr/>
          </p:nvSpPr>
          <p:spPr>
            <a:xfrm>
              <a:off x="6720088" y="4579801"/>
              <a:ext cx="1253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Critic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86E2841-5631-E849-BD72-495CE1C4AE81}"/>
              </a:ext>
            </a:extLst>
          </p:cNvPr>
          <p:cNvSpPr txBox="1"/>
          <p:nvPr/>
        </p:nvSpPr>
        <p:spPr>
          <a:xfrm>
            <a:off x="947232" y="2727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Model Training</a:t>
            </a:r>
            <a:endParaRPr lang="en-US" dirty="0"/>
          </a:p>
        </p:txBody>
      </p:sp>
      <p:pic>
        <p:nvPicPr>
          <p:cNvPr id="9" name="Graphic 8" descr="Robot with solid fill">
            <a:extLst>
              <a:ext uri="{FF2B5EF4-FFF2-40B4-BE49-F238E27FC236}">
                <a16:creationId xmlns:a16="http://schemas.microsoft.com/office/drawing/2014/main" id="{39091E97-C8A9-8E44-BFFC-9092758D2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24" y="1000292"/>
            <a:ext cx="1734496" cy="17344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606E1-3807-4544-8966-437011CA44FF}"/>
              </a:ext>
            </a:extLst>
          </p:cNvPr>
          <p:cNvSpPr/>
          <p:nvPr/>
        </p:nvSpPr>
        <p:spPr>
          <a:xfrm>
            <a:off x="6466011" y="2794244"/>
            <a:ext cx="621401" cy="729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7A6643-D4B9-E049-81DB-98C76F8E7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5" t="45226" r="92751" b="37775"/>
          <a:stretch/>
        </p:blipFill>
        <p:spPr>
          <a:xfrm>
            <a:off x="2703528" y="2250647"/>
            <a:ext cx="390531" cy="351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42B2B-A9F3-CD4F-91CB-3B6647524A61}"/>
              </a:ext>
            </a:extLst>
          </p:cNvPr>
          <p:cNvSpPr txBox="1"/>
          <p:nvPr/>
        </p:nvSpPr>
        <p:spPr>
          <a:xfrm>
            <a:off x="2247134" y="2520151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1C5127F-F810-8549-9113-2FD284475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08" t="44334" r="82044" b="42088"/>
          <a:stretch/>
        </p:blipFill>
        <p:spPr>
          <a:xfrm>
            <a:off x="5506305" y="1628133"/>
            <a:ext cx="256728" cy="280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0B1A7-BC21-F843-8A84-7CE5292FF376}"/>
              </a:ext>
            </a:extLst>
          </p:cNvPr>
          <p:cNvSpPr txBox="1"/>
          <p:nvPr/>
        </p:nvSpPr>
        <p:spPr>
          <a:xfrm>
            <a:off x="5767787" y="1600732"/>
            <a:ext cx="164250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Return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CD80E24-44D9-4147-958B-145CF69079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235" t="49629" r="2246" b="33061"/>
          <a:stretch/>
        </p:blipFill>
        <p:spPr>
          <a:xfrm>
            <a:off x="5497169" y="2502804"/>
            <a:ext cx="301549" cy="3574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F41554-27EA-6A41-9333-20E4AA3ACDBF}"/>
              </a:ext>
            </a:extLst>
          </p:cNvPr>
          <p:cNvSpPr txBox="1"/>
          <p:nvPr/>
        </p:nvSpPr>
        <p:spPr>
          <a:xfrm>
            <a:off x="5767787" y="2527638"/>
            <a:ext cx="164250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6E493B-3E9B-224F-9E77-957BE6BE56C7}"/>
              </a:ext>
            </a:extLst>
          </p:cNvPr>
          <p:cNvCxnSpPr>
            <a:cxnSpLocks/>
          </p:cNvCxnSpPr>
          <p:nvPr/>
        </p:nvCxnSpPr>
        <p:spPr>
          <a:xfrm>
            <a:off x="2044681" y="4214641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CF2309-B6E8-314E-88C0-E81C6B9202E1}"/>
              </a:ext>
            </a:extLst>
          </p:cNvPr>
          <p:cNvCxnSpPr>
            <a:cxnSpLocks/>
          </p:cNvCxnSpPr>
          <p:nvPr/>
        </p:nvCxnSpPr>
        <p:spPr>
          <a:xfrm>
            <a:off x="2046608" y="3996648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215CD8-07A5-7143-B0DB-6276EC8B7FFE}"/>
              </a:ext>
            </a:extLst>
          </p:cNvPr>
          <p:cNvCxnSpPr>
            <a:cxnSpLocks/>
          </p:cNvCxnSpPr>
          <p:nvPr/>
        </p:nvCxnSpPr>
        <p:spPr>
          <a:xfrm>
            <a:off x="3695454" y="4113756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81D38C-3372-FC47-9263-8A1215F93D0D}"/>
              </a:ext>
            </a:extLst>
          </p:cNvPr>
          <p:cNvCxnSpPr>
            <a:cxnSpLocks/>
          </p:cNvCxnSpPr>
          <p:nvPr/>
        </p:nvCxnSpPr>
        <p:spPr>
          <a:xfrm>
            <a:off x="6392355" y="4113756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1B0935-7642-A34F-8C9A-E6E204418CD7}"/>
              </a:ext>
            </a:extLst>
          </p:cNvPr>
          <p:cNvCxnSpPr>
            <a:cxnSpLocks/>
          </p:cNvCxnSpPr>
          <p:nvPr/>
        </p:nvCxnSpPr>
        <p:spPr>
          <a:xfrm>
            <a:off x="4787881" y="4249365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78616E2-9703-3344-9FB1-3FC3A861AF31}"/>
              </a:ext>
            </a:extLst>
          </p:cNvPr>
          <p:cNvCxnSpPr>
            <a:cxnSpLocks/>
          </p:cNvCxnSpPr>
          <p:nvPr/>
        </p:nvCxnSpPr>
        <p:spPr>
          <a:xfrm>
            <a:off x="4789808" y="4031372"/>
            <a:ext cx="627379" cy="54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249F1-6B5D-7140-A78D-7E1174973E09}"/>
              </a:ext>
            </a:extLst>
          </p:cNvPr>
          <p:cNvSpPr txBox="1"/>
          <p:nvPr/>
        </p:nvSpPr>
        <p:spPr>
          <a:xfrm>
            <a:off x="3879408" y="1190325"/>
            <a:ext cx="1318569" cy="421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" sz="1400" dirty="0">
                <a:latin typeface="Dela Gothic One"/>
                <a:ea typeface="Dela Gothic One"/>
                <a:sym typeface="Dela Gothic One"/>
              </a:rPr>
              <a:t>Agent</a:t>
            </a:r>
            <a:endParaRPr lang="en-US" dirty="0"/>
          </a:p>
        </p:txBody>
      </p:sp>
      <p:sp>
        <p:nvSpPr>
          <p:cNvPr id="38" name="Google Shape;1744;p37">
            <a:extLst>
              <a:ext uri="{FF2B5EF4-FFF2-40B4-BE49-F238E27FC236}">
                <a16:creationId xmlns:a16="http://schemas.microsoft.com/office/drawing/2014/main" id="{C23038BA-0A7F-114D-B8E9-F31997EED3CC}"/>
              </a:ext>
            </a:extLst>
          </p:cNvPr>
          <p:cNvSpPr/>
          <p:nvPr/>
        </p:nvSpPr>
        <p:spPr>
          <a:xfrm>
            <a:off x="6439276" y="4843174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6462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5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45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45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45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D47C628-514E-1041-897C-4D24959E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89" y="4002975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einforcement Learning using Asynchronous Advantage Actor Critic | by Henry  Mao | Medium">
            <a:extLst>
              <a:ext uri="{FF2B5EF4-FFF2-40B4-BE49-F238E27FC236}">
                <a16:creationId xmlns:a16="http://schemas.microsoft.com/office/drawing/2014/main" id="{BF8D17BD-12B3-C146-9889-D32FD04A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t="13357" r="33681"/>
          <a:stretch/>
        </p:blipFill>
        <p:spPr bwMode="auto">
          <a:xfrm>
            <a:off x="3183038" y="1226227"/>
            <a:ext cx="3347492" cy="25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A335466-3EC1-D647-A89A-7FDE94DE957F}"/>
              </a:ext>
            </a:extLst>
          </p:cNvPr>
          <p:cNvSpPr/>
          <p:nvPr/>
        </p:nvSpPr>
        <p:spPr>
          <a:xfrm>
            <a:off x="3968685" y="3205114"/>
            <a:ext cx="1150070" cy="3676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88512C-C48C-6F47-BDBF-5E7C613274E0}"/>
              </a:ext>
            </a:extLst>
          </p:cNvPr>
          <p:cNvSpPr/>
          <p:nvPr/>
        </p:nvSpPr>
        <p:spPr>
          <a:xfrm>
            <a:off x="3978112" y="2117615"/>
            <a:ext cx="1150070" cy="36764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AA9D9D-A014-744F-8C90-568D35BE3C0E}"/>
              </a:ext>
            </a:extLst>
          </p:cNvPr>
          <p:cNvGrpSpPr/>
          <p:nvPr/>
        </p:nvGrpSpPr>
        <p:grpSpPr>
          <a:xfrm>
            <a:off x="4176074" y="4002975"/>
            <a:ext cx="3431359" cy="884603"/>
            <a:chOff x="4176074" y="4002975"/>
            <a:chExt cx="3431359" cy="88460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45551C-A4BD-F946-9B76-CD3C3EB4E516}"/>
                </a:ext>
              </a:extLst>
            </p:cNvPr>
            <p:cNvGrpSpPr/>
            <p:nvPr/>
          </p:nvGrpSpPr>
          <p:grpSpPr>
            <a:xfrm>
              <a:off x="4176074" y="4002975"/>
              <a:ext cx="3431359" cy="448234"/>
              <a:chOff x="4176074" y="4002975"/>
              <a:chExt cx="3431359" cy="448234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7C80D5D-8AE4-EB4C-9117-75EF23968214}"/>
                  </a:ext>
                </a:extLst>
              </p:cNvPr>
              <p:cNvSpPr/>
              <p:nvPr/>
            </p:nvSpPr>
            <p:spPr>
              <a:xfrm>
                <a:off x="4176074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03FB9D5-86BF-5641-87E9-0F82677E3F20}"/>
                  </a:ext>
                </a:extLst>
              </p:cNvPr>
              <p:cNvSpPr/>
              <p:nvPr/>
            </p:nvSpPr>
            <p:spPr>
              <a:xfrm>
                <a:off x="5354425" y="4002975"/>
                <a:ext cx="942681" cy="448234"/>
              </a:xfrm>
              <a:prstGeom prst="roundRect">
                <a:avLst/>
              </a:prstGeom>
              <a:noFill/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027BE3B-49CD-4F4A-B22E-E7CE23B0E84B}"/>
                  </a:ext>
                </a:extLst>
              </p:cNvPr>
              <p:cNvSpPr/>
              <p:nvPr/>
            </p:nvSpPr>
            <p:spPr>
              <a:xfrm>
                <a:off x="6532777" y="4002975"/>
                <a:ext cx="1074656" cy="448234"/>
              </a:xfrm>
              <a:prstGeom prst="roundRect">
                <a:avLst/>
              </a:prstGeom>
              <a:noFill/>
              <a:ln w="571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5B4E23-1635-A54B-8054-C9DA0CF5C988}"/>
                </a:ext>
              </a:extLst>
            </p:cNvPr>
            <p:cNvSpPr txBox="1"/>
            <p:nvPr/>
          </p:nvSpPr>
          <p:spPr>
            <a:xfrm>
              <a:off x="4331455" y="4579801"/>
              <a:ext cx="63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Actor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7A3421-BCE9-1047-8AD1-0D6D6CBA229E}"/>
                </a:ext>
              </a:extLst>
            </p:cNvPr>
            <p:cNvSpPr txBox="1"/>
            <p:nvPr/>
          </p:nvSpPr>
          <p:spPr>
            <a:xfrm>
              <a:off x="5519232" y="4579801"/>
              <a:ext cx="631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Critic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91A7E81-2880-D84E-A6A4-7E1790A4DE14}"/>
                </a:ext>
              </a:extLst>
            </p:cNvPr>
            <p:cNvSpPr txBox="1"/>
            <p:nvPr/>
          </p:nvSpPr>
          <p:spPr>
            <a:xfrm>
              <a:off x="6642591" y="4579801"/>
              <a:ext cx="9115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dk1"/>
                  </a:solidFill>
                  <a:latin typeface="Roboto Condensed"/>
                  <a:cs typeface="Roboto Condensed"/>
                  <a:sym typeface="Roboto Condensed"/>
                </a:rPr>
                <a:t>Entropy</a:t>
              </a:r>
            </a:p>
          </p:txBody>
        </p:sp>
      </p:grpSp>
      <p:pic>
        <p:nvPicPr>
          <p:cNvPr id="9" name="Graphic 8" descr="Robot with solid fill">
            <a:extLst>
              <a:ext uri="{FF2B5EF4-FFF2-40B4-BE49-F238E27FC236}">
                <a16:creationId xmlns:a16="http://schemas.microsoft.com/office/drawing/2014/main" id="{39091E97-C8A9-8E44-BFFC-9092758D2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4948418" y="117265"/>
            <a:ext cx="914400" cy="955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606E1-3807-4544-8966-437011CA44FF}"/>
              </a:ext>
            </a:extLst>
          </p:cNvPr>
          <p:cNvSpPr/>
          <p:nvPr/>
        </p:nvSpPr>
        <p:spPr>
          <a:xfrm>
            <a:off x="6478938" y="3136781"/>
            <a:ext cx="621401" cy="7292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D7A6643-D4B9-E049-81DB-98C76F8E7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5" t="45226" r="92751" b="37775"/>
          <a:stretch/>
        </p:blipFill>
        <p:spPr>
          <a:xfrm>
            <a:off x="2471904" y="2593184"/>
            <a:ext cx="390531" cy="351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42B2B-A9F3-CD4F-91CB-3B6647524A61}"/>
              </a:ext>
            </a:extLst>
          </p:cNvPr>
          <p:cNvSpPr txBox="1"/>
          <p:nvPr/>
        </p:nvSpPr>
        <p:spPr>
          <a:xfrm>
            <a:off x="2015510" y="2862688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C1C5127F-F810-8549-9113-2FD2844752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08" t="44334" r="82044" b="42088"/>
          <a:stretch/>
        </p:blipFill>
        <p:spPr>
          <a:xfrm>
            <a:off x="5519232" y="1970670"/>
            <a:ext cx="256728" cy="280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00B1A7-BC21-F843-8A84-7CE5292FF376}"/>
              </a:ext>
            </a:extLst>
          </p:cNvPr>
          <p:cNvSpPr txBox="1"/>
          <p:nvPr/>
        </p:nvSpPr>
        <p:spPr>
          <a:xfrm>
            <a:off x="5780714" y="1943269"/>
            <a:ext cx="164250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Return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CD80E24-44D9-4147-958B-145CF69079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235" t="49629" r="2246" b="33061"/>
          <a:stretch/>
        </p:blipFill>
        <p:spPr>
          <a:xfrm>
            <a:off x="5510096" y="2845341"/>
            <a:ext cx="301549" cy="35744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F41554-27EA-6A41-9333-20E4AA3ACDBF}"/>
              </a:ext>
            </a:extLst>
          </p:cNvPr>
          <p:cNvSpPr txBox="1"/>
          <p:nvPr/>
        </p:nvSpPr>
        <p:spPr>
          <a:xfrm>
            <a:off x="5780714" y="2870175"/>
            <a:ext cx="164250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C676A-397B-E040-A0AD-04A16CF3A045}"/>
              </a:ext>
            </a:extLst>
          </p:cNvPr>
          <p:cNvSpPr txBox="1"/>
          <p:nvPr/>
        </p:nvSpPr>
        <p:spPr>
          <a:xfrm>
            <a:off x="947232" y="2727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Model Training</a:t>
            </a:r>
            <a:endParaRPr lang="en-US" dirty="0"/>
          </a:p>
        </p:txBody>
      </p:sp>
      <p:pic>
        <p:nvPicPr>
          <p:cNvPr id="10" name="Graphic 9" descr="Robot outline">
            <a:extLst>
              <a:ext uri="{FF2B5EF4-FFF2-40B4-BE49-F238E27FC236}">
                <a16:creationId xmlns:a16="http://schemas.microsoft.com/office/drawing/2014/main" id="{AE00590F-20FC-5249-BB58-376601254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3381" y="113614"/>
            <a:ext cx="914400" cy="955437"/>
          </a:xfrm>
          <a:prstGeom prst="rect">
            <a:avLst/>
          </a:prstGeom>
        </p:spPr>
      </p:pic>
      <p:sp>
        <p:nvSpPr>
          <p:cNvPr id="34" name="Google Shape;1744;p37">
            <a:extLst>
              <a:ext uri="{FF2B5EF4-FFF2-40B4-BE49-F238E27FC236}">
                <a16:creationId xmlns:a16="http://schemas.microsoft.com/office/drawing/2014/main" id="{C3071073-B0AA-B541-A94E-2F31730C6521}"/>
              </a:ext>
            </a:extLst>
          </p:cNvPr>
          <p:cNvSpPr/>
          <p:nvPr/>
        </p:nvSpPr>
        <p:spPr>
          <a:xfrm>
            <a:off x="6667781" y="492988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62530-5C65-E440-BB69-4F61D68D5D0E}"/>
              </a:ext>
            </a:extLst>
          </p:cNvPr>
          <p:cNvSpPr txBox="1"/>
          <p:nvPr/>
        </p:nvSpPr>
        <p:spPr>
          <a:xfrm>
            <a:off x="3900015" y="1530730"/>
            <a:ext cx="1318569" cy="421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" sz="1400" dirty="0">
                <a:latin typeface="Dela Gothic One"/>
                <a:ea typeface="Dela Gothic One"/>
                <a:sym typeface="Dela Gothic One"/>
              </a:rPr>
              <a:t>Agent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341DCE-0F0B-5343-8933-0E06E2A44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 contrast="-53000"/>
                    </a14:imgEffect>
                  </a14:imgLayer>
                </a14:imgProps>
              </a:ext>
            </a:extLst>
          </a:blip>
          <a:srcRect t="372" b="5226"/>
          <a:stretch/>
        </p:blipFill>
        <p:spPr>
          <a:xfrm>
            <a:off x="2604974" y="1545869"/>
            <a:ext cx="3803020" cy="3537743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6D0E1D5B-9FC0-3842-8537-6F834AFB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267" y="1012079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" name="Google Shape;232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DC736B-CDCC-4A4B-82BA-791C96FC0B53}"/>
              </a:ext>
            </a:extLst>
          </p:cNvPr>
          <p:cNvSpPr/>
          <p:nvPr/>
        </p:nvSpPr>
        <p:spPr>
          <a:xfrm>
            <a:off x="3749905" y="1025100"/>
            <a:ext cx="992216" cy="4482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09BF-F729-5843-976D-FBE950C29D42}"/>
              </a:ext>
            </a:extLst>
          </p:cNvPr>
          <p:cNvSpPr/>
          <p:nvPr/>
        </p:nvSpPr>
        <p:spPr>
          <a:xfrm>
            <a:off x="4928256" y="1025100"/>
            <a:ext cx="992216" cy="44823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64D94-CF50-7B4C-A289-A382453F27FB}"/>
              </a:ext>
            </a:extLst>
          </p:cNvPr>
          <p:cNvSpPr txBox="1"/>
          <p:nvPr/>
        </p:nvSpPr>
        <p:spPr>
          <a:xfrm>
            <a:off x="669401" y="2841506"/>
            <a:ext cx="1377300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Input Layer, 19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60D56D-6D92-CB43-B706-B78780629E6B}"/>
              </a:ext>
            </a:extLst>
          </p:cNvPr>
          <p:cNvSpPr txBox="1"/>
          <p:nvPr/>
        </p:nvSpPr>
        <p:spPr>
          <a:xfrm>
            <a:off x="3588605" y="2879691"/>
            <a:ext cx="1835759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Hidden Layer, 64x64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51F05C-4F99-7045-9B47-3DB8C83F209C}"/>
              </a:ext>
            </a:extLst>
          </p:cNvPr>
          <p:cNvSpPr txBox="1"/>
          <p:nvPr/>
        </p:nvSpPr>
        <p:spPr>
          <a:xfrm>
            <a:off x="6787021" y="2554576"/>
            <a:ext cx="141737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Output Layer, 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429B7-641D-FA40-8FFC-127537EE3C27}"/>
              </a:ext>
            </a:extLst>
          </p:cNvPr>
          <p:cNvSpPr txBox="1"/>
          <p:nvPr/>
        </p:nvSpPr>
        <p:spPr>
          <a:xfrm>
            <a:off x="6787021" y="3244046"/>
            <a:ext cx="141737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Output Layer,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27E75-6A58-0542-8607-EABA1270296A}"/>
              </a:ext>
            </a:extLst>
          </p:cNvPr>
          <p:cNvSpPr txBox="1"/>
          <p:nvPr/>
        </p:nvSpPr>
        <p:spPr>
          <a:xfrm>
            <a:off x="7285020" y="2889995"/>
            <a:ext cx="387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16" name="Google Shape;1744;p37">
            <a:extLst>
              <a:ext uri="{FF2B5EF4-FFF2-40B4-BE49-F238E27FC236}">
                <a16:creationId xmlns:a16="http://schemas.microsoft.com/office/drawing/2014/main" id="{D8885134-9AEC-2E46-98B4-9F3A0D107D62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6"/>
          <p:cNvSpPr/>
          <p:nvPr/>
        </p:nvSpPr>
        <p:spPr>
          <a:xfrm>
            <a:off x="681707" y="1541950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36"/>
          <p:cNvSpPr/>
          <p:nvPr/>
        </p:nvSpPr>
        <p:spPr>
          <a:xfrm>
            <a:off x="681707" y="3213538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36"/>
          <p:cNvSpPr/>
          <p:nvPr/>
        </p:nvSpPr>
        <p:spPr>
          <a:xfrm>
            <a:off x="4638107" y="1541950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36"/>
          <p:cNvSpPr/>
          <p:nvPr/>
        </p:nvSpPr>
        <p:spPr>
          <a:xfrm>
            <a:off x="4638107" y="3213538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720" name="Google Shape;1720;p36"/>
          <p:cNvSpPr txBox="1">
            <a:spLocks noGrp="1"/>
          </p:cNvSpPr>
          <p:nvPr>
            <p:ph type="subTitle" idx="1"/>
          </p:nvPr>
        </p:nvSpPr>
        <p:spPr>
          <a:xfrm>
            <a:off x="1948244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Background &amp; Problem Statement</a:t>
            </a:r>
            <a:endParaRPr dirty="0"/>
          </a:p>
        </p:txBody>
      </p:sp>
      <p:sp>
        <p:nvSpPr>
          <p:cNvPr id="1721" name="Google Shape;1721;p36"/>
          <p:cNvSpPr txBox="1">
            <a:spLocks noGrp="1"/>
          </p:cNvSpPr>
          <p:nvPr>
            <p:ph type="subTitle" idx="2"/>
          </p:nvPr>
        </p:nvSpPr>
        <p:spPr>
          <a:xfrm>
            <a:off x="5972644" y="18112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Concepts of Reinforcement Learning</a:t>
            </a:r>
            <a:endParaRPr dirty="0"/>
          </a:p>
        </p:txBody>
      </p:sp>
      <p:sp>
        <p:nvSpPr>
          <p:cNvPr id="1722" name="Google Shape;1722;p36"/>
          <p:cNvSpPr txBox="1">
            <a:spLocks noGrp="1"/>
          </p:cNvSpPr>
          <p:nvPr>
            <p:ph type="subTitle" idx="3"/>
          </p:nvPr>
        </p:nvSpPr>
        <p:spPr>
          <a:xfrm>
            <a:off x="1948244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723" name="Google Shape;1723;p36"/>
          <p:cNvSpPr txBox="1">
            <a:spLocks noGrp="1"/>
          </p:cNvSpPr>
          <p:nvPr>
            <p:ph type="subTitle" idx="4"/>
          </p:nvPr>
        </p:nvSpPr>
        <p:spPr>
          <a:xfrm>
            <a:off x="5972644" y="1475425"/>
            <a:ext cx="22320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RL models</a:t>
            </a:r>
            <a:endParaRPr dirty="0"/>
          </a:p>
        </p:txBody>
      </p:sp>
      <p:sp>
        <p:nvSpPr>
          <p:cNvPr id="1724" name="Google Shape;1724;p36"/>
          <p:cNvSpPr txBox="1">
            <a:spLocks noGrp="1"/>
          </p:cNvSpPr>
          <p:nvPr>
            <p:ph type="subTitle" idx="5"/>
          </p:nvPr>
        </p:nvSpPr>
        <p:spPr>
          <a:xfrm>
            <a:off x="1975444" y="3896800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Model Inputs</a:t>
            </a:r>
            <a:endParaRPr dirty="0"/>
          </a:p>
        </p:txBody>
      </p:sp>
      <p:sp>
        <p:nvSpPr>
          <p:cNvPr id="1725" name="Google Shape;1725;p36"/>
          <p:cNvSpPr txBox="1">
            <a:spLocks noGrp="1"/>
          </p:cNvSpPr>
          <p:nvPr>
            <p:ph type="subTitle" idx="6"/>
          </p:nvPr>
        </p:nvSpPr>
        <p:spPr>
          <a:xfrm>
            <a:off x="5983119" y="3892523"/>
            <a:ext cx="22320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Backtest</a:t>
            </a:r>
            <a:r>
              <a:rPr lang="en" dirty="0"/>
              <a:t> Results and Website</a:t>
            </a:r>
            <a:endParaRPr dirty="0"/>
          </a:p>
        </p:txBody>
      </p:sp>
      <p:sp>
        <p:nvSpPr>
          <p:cNvPr id="1726" name="Google Shape;1726;p36"/>
          <p:cNvSpPr txBox="1">
            <a:spLocks noGrp="1"/>
          </p:cNvSpPr>
          <p:nvPr>
            <p:ph type="subTitle" idx="7"/>
          </p:nvPr>
        </p:nvSpPr>
        <p:spPr>
          <a:xfrm>
            <a:off x="1948244" y="3166524"/>
            <a:ext cx="2232000" cy="73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27" name="Google Shape;1727;p36"/>
          <p:cNvSpPr txBox="1">
            <a:spLocks noGrp="1"/>
          </p:cNvSpPr>
          <p:nvPr>
            <p:ph type="subTitle" idx="8"/>
          </p:nvPr>
        </p:nvSpPr>
        <p:spPr>
          <a:xfrm>
            <a:off x="5972644" y="3166524"/>
            <a:ext cx="2609000" cy="67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" sz="2400" dirty="0"/>
              <a:t>Model &amp; Performance</a:t>
            </a:r>
            <a:endParaRPr sz="2400" dirty="0"/>
          </a:p>
        </p:txBody>
      </p:sp>
      <p:sp>
        <p:nvSpPr>
          <p:cNvPr id="1728" name="Google Shape;1728;p36"/>
          <p:cNvSpPr txBox="1">
            <a:spLocks noGrp="1"/>
          </p:cNvSpPr>
          <p:nvPr>
            <p:ph type="title" idx="9"/>
          </p:nvPr>
        </p:nvSpPr>
        <p:spPr>
          <a:xfrm>
            <a:off x="1092107" y="1367063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729" name="Google Shape;1729;p36"/>
          <p:cNvSpPr txBox="1">
            <a:spLocks noGrp="1"/>
          </p:cNvSpPr>
          <p:nvPr>
            <p:ph type="title" idx="13"/>
          </p:nvPr>
        </p:nvSpPr>
        <p:spPr>
          <a:xfrm>
            <a:off x="4946019" y="1327786"/>
            <a:ext cx="10371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730" name="Google Shape;1730;p36"/>
          <p:cNvSpPr txBox="1">
            <a:spLocks noGrp="1"/>
          </p:cNvSpPr>
          <p:nvPr>
            <p:ph type="title" idx="14"/>
          </p:nvPr>
        </p:nvSpPr>
        <p:spPr>
          <a:xfrm>
            <a:off x="1200444" y="2978073"/>
            <a:ext cx="761400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731" name="Google Shape;1731;p36"/>
          <p:cNvSpPr txBox="1">
            <a:spLocks noGrp="1"/>
          </p:cNvSpPr>
          <p:nvPr>
            <p:ph type="title" idx="15"/>
          </p:nvPr>
        </p:nvSpPr>
        <p:spPr>
          <a:xfrm>
            <a:off x="4918819" y="3019711"/>
            <a:ext cx="941051" cy="10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6D0E1D5B-9FC0-3842-8537-6F834AFBE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52" y="1086510"/>
            <a:ext cx="5727469" cy="4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" name="Google Shape;2324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Networks</a:t>
            </a:r>
            <a:endParaRPr dirty="0"/>
          </a:p>
        </p:txBody>
      </p:sp>
      <p:sp>
        <p:nvSpPr>
          <p:cNvPr id="2337" name="Google Shape;2337;p52"/>
          <p:cNvSpPr/>
          <p:nvPr/>
        </p:nvSpPr>
        <p:spPr>
          <a:xfrm>
            <a:off x="1575726" y="2156874"/>
            <a:ext cx="353400" cy="36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2"/>
          <p:cNvSpPr/>
          <p:nvPr/>
        </p:nvSpPr>
        <p:spPr>
          <a:xfrm>
            <a:off x="3951226" y="2852299"/>
            <a:ext cx="353400" cy="36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61442-E19F-CD4D-99A0-AF0D0419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0330" y="1692613"/>
            <a:ext cx="3189341" cy="313831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2DC736B-CDCC-4A4B-82BA-791C96FC0B53}"/>
              </a:ext>
            </a:extLst>
          </p:cNvPr>
          <p:cNvSpPr/>
          <p:nvPr/>
        </p:nvSpPr>
        <p:spPr>
          <a:xfrm>
            <a:off x="3496990" y="1088898"/>
            <a:ext cx="942681" cy="4482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9F09BF-F729-5843-976D-FBE950C29D42}"/>
              </a:ext>
            </a:extLst>
          </p:cNvPr>
          <p:cNvSpPr/>
          <p:nvPr/>
        </p:nvSpPr>
        <p:spPr>
          <a:xfrm>
            <a:off x="4675341" y="1088898"/>
            <a:ext cx="942681" cy="44823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744;p37">
            <a:extLst>
              <a:ext uri="{FF2B5EF4-FFF2-40B4-BE49-F238E27FC236}">
                <a16:creationId xmlns:a16="http://schemas.microsoft.com/office/drawing/2014/main" id="{B69F79FD-5076-7941-BC13-D8C79248FFBB}"/>
              </a:ext>
            </a:extLst>
          </p:cNvPr>
          <p:cNvSpPr/>
          <p:nvPr/>
        </p:nvSpPr>
        <p:spPr>
          <a:xfrm>
            <a:off x="5870937" y="4930680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77FEC-CB84-AC4D-AC53-0D4836180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31" y="1692613"/>
            <a:ext cx="3189341" cy="3138312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16646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web</a:t>
            </a:r>
            <a:endParaRPr/>
          </a:p>
        </p:txBody>
      </p:sp>
      <p:sp>
        <p:nvSpPr>
          <p:cNvPr id="3117" name="Google Shape;3117;p65"/>
          <p:cNvSpPr txBox="1">
            <a:spLocks noGrp="1"/>
          </p:cNvSpPr>
          <p:nvPr>
            <p:ph type="subTitle" idx="1"/>
          </p:nvPr>
        </p:nvSpPr>
        <p:spPr>
          <a:xfrm>
            <a:off x="5632712" y="1454885"/>
            <a:ext cx="2423432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Check out my </a:t>
            </a:r>
            <a:r>
              <a:rPr lang="en" dirty="0" err="1"/>
              <a:t>backtest</a:t>
            </a:r>
            <a:r>
              <a:rPr lang="en" dirty="0"/>
              <a:t> results at my webapp!</a:t>
            </a:r>
          </a:p>
        </p:txBody>
      </p:sp>
      <p:grpSp>
        <p:nvGrpSpPr>
          <p:cNvPr id="3118" name="Google Shape;3118;p65"/>
          <p:cNvGrpSpPr/>
          <p:nvPr/>
        </p:nvGrpSpPr>
        <p:grpSpPr>
          <a:xfrm>
            <a:off x="1291098" y="1701269"/>
            <a:ext cx="3683573" cy="2211279"/>
            <a:chOff x="4854325" y="1936705"/>
            <a:chExt cx="3569700" cy="2142920"/>
          </a:xfrm>
        </p:grpSpPr>
        <p:sp>
          <p:nvSpPr>
            <p:cNvPr id="3119" name="Google Shape;3119;p65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5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5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22" name="Google Shape;3122;p65"/>
          <p:cNvPicPr preferRelativeResize="0"/>
          <p:nvPr/>
        </p:nvPicPr>
        <p:blipFill rotWithShape="1">
          <a:blip r:embed="rId3"/>
          <a:srcRect t="958" b="27042"/>
          <a:stretch/>
        </p:blipFill>
        <p:spPr>
          <a:xfrm>
            <a:off x="1550288" y="1919675"/>
            <a:ext cx="3165199" cy="17742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90967917-2135-2247-867C-D697C5A99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95" y="2202785"/>
            <a:ext cx="1719866" cy="17198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8676A-C410-A641-86A7-08BC91347ED7}"/>
              </a:ext>
            </a:extLst>
          </p:cNvPr>
          <p:cNvSpPr txBox="1"/>
          <p:nvPr/>
        </p:nvSpPr>
        <p:spPr>
          <a:xfrm>
            <a:off x="1075037" y="4008636"/>
            <a:ext cx="6941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Aft>
                <a:spcPts val="1200"/>
              </a:spcAft>
            </a:pPr>
            <a:r>
              <a:rPr lang="en-SG" sz="24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ai-portfolio-allocator.herokuapp.com/</a:t>
            </a:r>
            <a:endParaRPr lang="en-SG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Google Shape;1744;p37">
            <a:extLst>
              <a:ext uri="{FF2B5EF4-FFF2-40B4-BE49-F238E27FC236}">
                <a16:creationId xmlns:a16="http://schemas.microsoft.com/office/drawing/2014/main" id="{97C4F040-3B48-9044-A845-5ED4BC2315C6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155" name="Google Shape;3155;p68"/>
          <p:cNvSpPr txBox="1">
            <a:spLocks noGrp="1"/>
          </p:cNvSpPr>
          <p:nvPr>
            <p:ph type="subTitle" idx="1"/>
          </p:nvPr>
        </p:nvSpPr>
        <p:spPr>
          <a:xfrm>
            <a:off x="719975" y="2301398"/>
            <a:ext cx="6099900" cy="2732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changjulian17@yahoo.com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/>
            <a:r>
              <a:rPr lang="en-US" dirty="0"/>
              <a:t>         /in/</a:t>
            </a:r>
            <a:r>
              <a:rPr lang="en-US" dirty="0" err="1"/>
              <a:t>julian-chang</a:t>
            </a:r>
            <a:r>
              <a:rPr lang="en-US" dirty="0"/>
              <a:t>/</a:t>
            </a:r>
          </a:p>
          <a:p>
            <a:pPr marL="0" lvl="0" indent="0"/>
            <a:endParaRPr lang="en-US" dirty="0"/>
          </a:p>
          <a:p>
            <a:pPr marL="0" lvl="0" indent="0"/>
            <a:r>
              <a:rPr lang="en-US" dirty="0"/>
              <a:t>         /changjulian17</a:t>
            </a:r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lang="en-US" dirty="0"/>
          </a:p>
          <a:p>
            <a:pPr marL="0" lvl="0" indent="0"/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ai-portfolio-</a:t>
            </a:r>
            <a:r>
              <a:rPr lang="en-SG" dirty="0" err="1"/>
              <a:t>allocator.herokuapp.com</a:t>
            </a:r>
            <a:endParaRPr dirty="0"/>
          </a:p>
        </p:txBody>
      </p:sp>
      <p:sp>
        <p:nvSpPr>
          <p:cNvPr id="3154" name="Google Shape;3154;p68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3156" name="Google Shape;3156;p68"/>
          <p:cNvGrpSpPr/>
          <p:nvPr/>
        </p:nvGrpSpPr>
        <p:grpSpPr>
          <a:xfrm>
            <a:off x="805014" y="2701447"/>
            <a:ext cx="387661" cy="387661"/>
            <a:chOff x="1379798" y="1723250"/>
            <a:chExt cx="397887" cy="397887"/>
          </a:xfrm>
        </p:grpSpPr>
        <p:sp>
          <p:nvSpPr>
            <p:cNvPr id="3157" name="Google Shape;315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2" name="Google Shape;3172;p68"/>
          <p:cNvSpPr txBox="1"/>
          <p:nvPr/>
        </p:nvSpPr>
        <p:spPr>
          <a:xfrm>
            <a:off x="720000" y="4125088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</a:t>
            </a:r>
            <a:endParaRPr sz="10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73" name="Google Shape;3173;p68"/>
          <p:cNvPicPr preferRelativeResize="0"/>
          <p:nvPr/>
        </p:nvPicPr>
        <p:blipFill rotWithShape="1">
          <a:blip r:embed="rId3">
            <a:alphaModFix/>
          </a:blip>
          <a:srcRect l="17968" t="1380" r="45352"/>
          <a:stretch/>
        </p:blipFill>
        <p:spPr>
          <a:xfrm>
            <a:off x="5501650" y="1400050"/>
            <a:ext cx="2117749" cy="3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5" name="Google Shape;3175;p68"/>
          <p:cNvPicPr preferRelativeResize="0"/>
          <p:nvPr/>
        </p:nvPicPr>
        <p:blipFill rotWithShape="1">
          <a:blip r:embed="rId3">
            <a:alphaModFix/>
          </a:blip>
          <a:srcRect l="17968" t="1380" r="45352"/>
          <a:stretch/>
        </p:blipFill>
        <p:spPr>
          <a:xfrm>
            <a:off x="6142000" y="970025"/>
            <a:ext cx="2117749" cy="3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Google Shape;3204;p68"/>
          <p:cNvSpPr/>
          <p:nvPr/>
        </p:nvSpPr>
        <p:spPr>
          <a:xfrm>
            <a:off x="4773239" y="3237700"/>
            <a:ext cx="1434300" cy="1469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68"/>
          <p:cNvSpPr/>
          <p:nvPr/>
        </p:nvSpPr>
        <p:spPr>
          <a:xfrm>
            <a:off x="7849350" y="6605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744;p37">
            <a:extLst>
              <a:ext uri="{FF2B5EF4-FFF2-40B4-BE49-F238E27FC236}">
                <a16:creationId xmlns:a16="http://schemas.microsoft.com/office/drawing/2014/main" id="{9E665EBB-956B-4243-A043-8DFB5635A75D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2050" name="Picture 2" descr="Github Logo - Free social media icons">
            <a:extLst>
              <a:ext uri="{FF2B5EF4-FFF2-40B4-BE49-F238E27FC236}">
                <a16:creationId xmlns:a16="http://schemas.microsoft.com/office/drawing/2014/main" id="{0B3D91A0-3DE6-A14C-8DA6-9612D4B8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13" y="3146986"/>
            <a:ext cx="399322" cy="39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this project</a:t>
            </a:r>
            <a:endParaRPr dirty="0"/>
          </a:p>
        </p:txBody>
      </p:sp>
      <p:sp>
        <p:nvSpPr>
          <p:cNvPr id="3639" name="Google Shape;3639;p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Here’s an assortment of links to </a:t>
            </a:r>
            <a:r>
              <a:rPr lang="en-US" sz="2000" dirty="0"/>
              <a:t>write-ups I’ve done for this project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lvl="0">
              <a:buClr>
                <a:schemeClr val="dk1"/>
              </a:buClr>
              <a:buChar char="●"/>
            </a:pPr>
            <a:r>
              <a:rPr lang="en" sz="2000" dirty="0">
                <a:solidFill>
                  <a:schemeClr val="tx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Portfolio Allocator - Website </a:t>
            </a:r>
            <a:endParaRPr lang="en" sz="2000" dirty="0">
              <a:solidFill>
                <a:schemeClr val="tx1"/>
              </a:solidFill>
              <a:uFill>
                <a:noFill/>
              </a:u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5"/>
              </a:rPr>
              <a:t>Medium Article on PPO model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6"/>
              </a:rPr>
              <a:t>Medium Article on model parameters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-SG" sz="2000" dirty="0">
                <a:hlinkClick r:id="rId7"/>
              </a:rPr>
              <a:t>Medium Article on State, Action, Reward and Policy Gradient</a:t>
            </a:r>
            <a:endParaRPr lang="en-SG" sz="2000" dirty="0"/>
          </a:p>
          <a:p>
            <a:pPr lvl="0">
              <a:buClr>
                <a:schemeClr val="dk1"/>
              </a:buClr>
              <a:buChar char="●"/>
            </a:pPr>
            <a:r>
              <a:rPr lang="en" sz="2000" dirty="0">
                <a:uFill>
                  <a:noFill/>
                </a:uFill>
                <a:hlinkClick r:id="rId8"/>
              </a:rPr>
              <a:t>Top view finances elements arrangement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000" dirty="0" err="1">
                <a:uFill>
                  <a:noFill/>
                </a:uFill>
                <a:hlinkClick r:id="rId9"/>
              </a:rPr>
              <a:t>Tensorboard</a:t>
            </a:r>
            <a:r>
              <a:rPr lang="en-US" sz="2000" dirty="0">
                <a:uFill>
                  <a:noFill/>
                </a:uFill>
                <a:hlinkClick r:id="rId9"/>
              </a:rPr>
              <a:t> of PPO 4 and PPO 5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2000" dirty="0">
                <a:uFill>
                  <a:noFill/>
                </a:uFill>
                <a:hlinkClick r:id="rId10"/>
              </a:rPr>
              <a:t>Github Repository</a:t>
            </a:r>
            <a:endParaRPr sz="2000" dirty="0"/>
          </a:p>
        </p:txBody>
      </p:sp>
      <p:cxnSp>
        <p:nvCxnSpPr>
          <p:cNvPr id="3628" name="Google Shape;3628;p70"/>
          <p:cNvCxnSpPr/>
          <p:nvPr/>
        </p:nvCxnSpPr>
        <p:spPr>
          <a:xfrm>
            <a:off x="342600" y="303350"/>
            <a:ext cx="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9" name="Google Shape;3629;p70"/>
          <p:cNvCxnSpPr/>
          <p:nvPr/>
        </p:nvCxnSpPr>
        <p:spPr>
          <a:xfrm rot="10800000">
            <a:off x="304500" y="344600"/>
            <a:ext cx="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0" name="Google Shape;3630;p70"/>
          <p:cNvCxnSpPr/>
          <p:nvPr/>
        </p:nvCxnSpPr>
        <p:spPr>
          <a:xfrm>
            <a:off x="201575" y="438375"/>
            <a:ext cx="0" cy="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1" name="Google Shape;3631;p70"/>
          <p:cNvCxnSpPr/>
          <p:nvPr/>
        </p:nvCxnSpPr>
        <p:spPr>
          <a:xfrm rot="10800000">
            <a:off x="163475" y="479625"/>
            <a:ext cx="7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2" name="Google Shape;3632;p70"/>
          <p:cNvSpPr/>
          <p:nvPr/>
        </p:nvSpPr>
        <p:spPr>
          <a:xfrm>
            <a:off x="186575" y="464625"/>
            <a:ext cx="30000" cy="3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70"/>
          <p:cNvSpPr/>
          <p:nvPr/>
        </p:nvSpPr>
        <p:spPr>
          <a:xfrm>
            <a:off x="327600" y="329600"/>
            <a:ext cx="30000" cy="30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70"/>
          <p:cNvSpPr/>
          <p:nvPr/>
        </p:nvSpPr>
        <p:spPr>
          <a:xfrm>
            <a:off x="174075" y="452125"/>
            <a:ext cx="54900" cy="5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70"/>
          <p:cNvSpPr/>
          <p:nvPr/>
        </p:nvSpPr>
        <p:spPr>
          <a:xfrm>
            <a:off x="315150" y="317150"/>
            <a:ext cx="54900" cy="5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70"/>
          <p:cNvSpPr/>
          <p:nvPr/>
        </p:nvSpPr>
        <p:spPr>
          <a:xfrm>
            <a:off x="174075" y="317150"/>
            <a:ext cx="54900" cy="549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37" name="Google Shape;3637;p70"/>
          <p:cNvCxnSpPr/>
          <p:nvPr/>
        </p:nvCxnSpPr>
        <p:spPr>
          <a:xfrm>
            <a:off x="274825" y="290600"/>
            <a:ext cx="0" cy="10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8" name="Google Shape;3638;p70"/>
          <p:cNvCxnSpPr/>
          <p:nvPr/>
        </p:nvCxnSpPr>
        <p:spPr>
          <a:xfrm>
            <a:off x="150525" y="40987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744;p37">
            <a:extLst>
              <a:ext uri="{FF2B5EF4-FFF2-40B4-BE49-F238E27FC236}">
                <a16:creationId xmlns:a16="http://schemas.microsoft.com/office/drawing/2014/main" id="{FA821BEF-7698-284F-AF64-C7836D8D92A0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Portfolio Allocator</a:t>
            </a:r>
            <a:endParaRPr dirty="0"/>
          </a:p>
        </p:txBody>
      </p:sp>
      <p:sp>
        <p:nvSpPr>
          <p:cNvPr id="1670" name="Google Shape;1670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Background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Long term investing for 100 years of inter-generational wealth. E.g. covid shock. 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New methods of developing a strategy. One that adapts with current conditions but has memory as far back as necessary</a:t>
            </a:r>
          </a:p>
          <a:p>
            <a:pPr lvl="1" indent="-307975">
              <a:buClr>
                <a:schemeClr val="dk1"/>
              </a:buClr>
              <a:buSzPts val="1250"/>
              <a:buAutoNum type="arabicPeriod"/>
            </a:pPr>
            <a:r>
              <a:rPr lang="en-US" dirty="0"/>
              <a:t>RL and Macro Investing my two new interests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Problem statement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Problem statement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Constraints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RL program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Example of RL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PPO as a solution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Preprocessing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Features used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Indicators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Dynamic action space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Trained model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 err="1"/>
              <a:t>Backtest</a:t>
            </a:r>
            <a:r>
              <a:rPr lang="en-US" dirty="0"/>
              <a:t> results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 err="1"/>
              <a:t>Minv</a:t>
            </a:r>
            <a:endParaRPr lang="en-US" dirty="0"/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Random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Dragon ***</a:t>
            </a:r>
          </a:p>
          <a:p>
            <a:pPr lvl="1" indent="-307975">
              <a:buClr>
                <a:schemeClr val="dk1"/>
              </a:buClr>
              <a:buSzPts val="1250"/>
            </a:pPr>
            <a:r>
              <a:rPr lang="en-US" dirty="0"/>
              <a:t>AI models</a:t>
            </a:r>
          </a:p>
          <a:p>
            <a:pPr lvl="2" indent="-307975">
              <a:buClr>
                <a:schemeClr val="dk1"/>
              </a:buClr>
              <a:buSzPts val="1250"/>
            </a:pPr>
            <a:r>
              <a:rPr lang="en-US" dirty="0"/>
              <a:t>Current model vs older models</a:t>
            </a:r>
          </a:p>
          <a:p>
            <a:pPr indent="-307975">
              <a:buClr>
                <a:schemeClr val="dk1"/>
              </a:buClr>
              <a:buSzPts val="1250"/>
            </a:pPr>
            <a:r>
              <a:rPr lang="en-US" dirty="0"/>
              <a:t>website</a:t>
            </a:r>
            <a:endParaRPr dirty="0"/>
          </a:p>
        </p:txBody>
      </p:sp>
      <p:sp>
        <p:nvSpPr>
          <p:cNvPr id="1696" name="Google Shape;1696;p34"/>
          <p:cNvSpPr/>
          <p:nvPr/>
        </p:nvSpPr>
        <p:spPr>
          <a:xfrm>
            <a:off x="-116425" y="3345975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34"/>
          <p:cNvSpPr/>
          <p:nvPr/>
        </p:nvSpPr>
        <p:spPr>
          <a:xfrm>
            <a:off x="8028450" y="622075"/>
            <a:ext cx="791100" cy="810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744;p37">
            <a:extLst>
              <a:ext uri="{FF2B5EF4-FFF2-40B4-BE49-F238E27FC236}">
                <a16:creationId xmlns:a16="http://schemas.microsoft.com/office/drawing/2014/main" id="{6223D8D0-1D89-AC48-B13C-7944DF81BF3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7987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43"/>
          <p:cNvSpPr/>
          <p:nvPr/>
        </p:nvSpPr>
        <p:spPr>
          <a:xfrm>
            <a:off x="1487767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43"/>
          <p:cNvSpPr/>
          <p:nvPr/>
        </p:nvSpPr>
        <p:spPr>
          <a:xfrm>
            <a:off x="4166242" y="2115936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43"/>
          <p:cNvSpPr/>
          <p:nvPr/>
        </p:nvSpPr>
        <p:spPr>
          <a:xfrm>
            <a:off x="6768992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3"/>
          <p:cNvSpPr/>
          <p:nvPr/>
        </p:nvSpPr>
        <p:spPr>
          <a:xfrm>
            <a:off x="1487767" y="2964211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43"/>
          <p:cNvSpPr/>
          <p:nvPr/>
        </p:nvSpPr>
        <p:spPr>
          <a:xfrm>
            <a:off x="6768992" y="2964211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Constraints</a:t>
            </a:r>
            <a:endParaRPr dirty="0"/>
          </a:p>
        </p:txBody>
      </p:sp>
      <p:sp>
        <p:nvSpPr>
          <p:cNvPr id="2031" name="Google Shape;2031;p4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SG" dirty="0"/>
              <a:t>M</a:t>
            </a:r>
            <a:r>
              <a:rPr lang="en" dirty="0" err="1"/>
              <a:t>odel</a:t>
            </a:r>
            <a:r>
              <a:rPr lang="en" dirty="0"/>
              <a:t>-free, on-policy, Actor-critic network model</a:t>
            </a:r>
            <a:endParaRPr dirty="0"/>
          </a:p>
        </p:txBody>
      </p:sp>
      <p:sp>
        <p:nvSpPr>
          <p:cNvPr id="2032" name="Google Shape;2032;p4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PPO</a:t>
            </a:r>
            <a:endParaRPr dirty="0"/>
          </a:p>
        </p:txBody>
      </p:sp>
      <p:sp>
        <p:nvSpPr>
          <p:cNvPr id="2033" name="Google Shape;2033;p4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SG" dirty="0"/>
              <a:t>2004-12-01 to 2021-9-01</a:t>
            </a:r>
            <a:endParaRPr dirty="0"/>
          </a:p>
        </p:txBody>
      </p:sp>
      <p:sp>
        <p:nvSpPr>
          <p:cNvPr id="2034" name="Google Shape;2034;p4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Date Range</a:t>
            </a:r>
            <a:endParaRPr dirty="0"/>
          </a:p>
        </p:txBody>
      </p:sp>
      <p:sp>
        <p:nvSpPr>
          <p:cNvPr id="2035" name="Google Shape;2035;p43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Not included</a:t>
            </a:r>
            <a:endParaRPr dirty="0"/>
          </a:p>
        </p:txBody>
      </p:sp>
      <p:sp>
        <p:nvSpPr>
          <p:cNvPr id="2036" name="Google Shape;2036;p43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Dividends</a:t>
            </a:r>
            <a:endParaRPr dirty="0"/>
          </a:p>
        </p:txBody>
      </p:sp>
      <p:sp>
        <p:nvSpPr>
          <p:cNvPr id="2037" name="Google Shape;2037;p4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Equities, Fixed Income, Gold, Commodities, Long </a:t>
            </a:r>
            <a:r>
              <a:rPr lang="en" dirty="0" err="1"/>
              <a:t>Voilatility</a:t>
            </a:r>
            <a:endParaRPr dirty="0"/>
          </a:p>
        </p:txBody>
      </p:sp>
      <p:sp>
        <p:nvSpPr>
          <p:cNvPr id="2038" name="Google Shape;2038;p43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5 Assets</a:t>
            </a:r>
            <a:endParaRPr dirty="0"/>
          </a:p>
        </p:txBody>
      </p:sp>
      <p:sp>
        <p:nvSpPr>
          <p:cNvPr id="2039" name="Google Shape;2039;p43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Free trades</a:t>
            </a:r>
            <a:endParaRPr dirty="0"/>
          </a:p>
        </p:txBody>
      </p:sp>
      <p:sp>
        <p:nvSpPr>
          <p:cNvPr id="2040" name="Google Shape;2040;p43"/>
          <p:cNvSpPr txBox="1">
            <a:spLocks noGrp="1"/>
          </p:cNvSpPr>
          <p:nvPr>
            <p:ph type="subTitle" idx="13"/>
          </p:nvPr>
        </p:nvSpPr>
        <p:spPr>
          <a:xfrm>
            <a:off x="5915842" y="1787913"/>
            <a:ext cx="2593042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/>
              <a:t>Transaction  fees</a:t>
            </a:r>
            <a:endParaRPr sz="1600" dirty="0"/>
          </a:p>
        </p:txBody>
      </p:sp>
      <p:grpSp>
        <p:nvGrpSpPr>
          <p:cNvPr id="2041" name="Google Shape;2041;p43"/>
          <p:cNvGrpSpPr/>
          <p:nvPr/>
        </p:nvGrpSpPr>
        <p:grpSpPr>
          <a:xfrm>
            <a:off x="7005012" y="1304807"/>
            <a:ext cx="413439" cy="450440"/>
            <a:chOff x="6680796" y="1442610"/>
            <a:chExt cx="399883" cy="435671"/>
          </a:xfrm>
        </p:grpSpPr>
        <p:sp>
          <p:nvSpPr>
            <p:cNvPr id="2042" name="Google Shape;2042;p43"/>
            <p:cNvSpPr/>
            <p:nvPr/>
          </p:nvSpPr>
          <p:spPr>
            <a:xfrm>
              <a:off x="6680796" y="1827398"/>
              <a:ext cx="178670" cy="50883"/>
            </a:xfrm>
            <a:custGeom>
              <a:avLst/>
              <a:gdLst/>
              <a:ahLst/>
              <a:cxnLst/>
              <a:rect l="l" t="t" r="r" b="b"/>
              <a:pathLst>
                <a:path w="8013" h="2282" extrusionOk="0">
                  <a:moveTo>
                    <a:pt x="1132" y="1"/>
                  </a:moveTo>
                  <a:cubicBezTo>
                    <a:pt x="508" y="1"/>
                    <a:pt x="1" y="508"/>
                    <a:pt x="1" y="1150"/>
                  </a:cubicBezTo>
                  <a:lnTo>
                    <a:pt x="1" y="1707"/>
                  </a:lnTo>
                  <a:cubicBezTo>
                    <a:pt x="1" y="2029"/>
                    <a:pt x="254" y="2282"/>
                    <a:pt x="558" y="2282"/>
                  </a:cubicBezTo>
                  <a:lnTo>
                    <a:pt x="7438" y="2282"/>
                  </a:lnTo>
                  <a:cubicBezTo>
                    <a:pt x="7758" y="2282"/>
                    <a:pt x="8012" y="2029"/>
                    <a:pt x="8012" y="1707"/>
                  </a:cubicBezTo>
                  <a:lnTo>
                    <a:pt x="8012" y="1150"/>
                  </a:lnTo>
                  <a:cubicBezTo>
                    <a:pt x="8012" y="508"/>
                    <a:pt x="7488" y="1"/>
                    <a:pt x="6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6714710" y="1442610"/>
              <a:ext cx="263846" cy="119113"/>
            </a:xfrm>
            <a:custGeom>
              <a:avLst/>
              <a:gdLst/>
              <a:ahLst/>
              <a:cxnLst/>
              <a:rect l="l" t="t" r="r" b="b"/>
              <a:pathLst>
                <a:path w="11833" h="5342" extrusionOk="0">
                  <a:moveTo>
                    <a:pt x="10533" y="1"/>
                  </a:moveTo>
                  <a:cubicBezTo>
                    <a:pt x="10438" y="1"/>
                    <a:pt x="10341" y="11"/>
                    <a:pt x="10244" y="34"/>
                  </a:cubicBezTo>
                  <a:lnTo>
                    <a:pt x="2417" y="1708"/>
                  </a:lnTo>
                  <a:cubicBezTo>
                    <a:pt x="997" y="2012"/>
                    <a:pt x="1" y="3263"/>
                    <a:pt x="1" y="4699"/>
                  </a:cubicBezTo>
                  <a:lnTo>
                    <a:pt x="1" y="5341"/>
                  </a:lnTo>
                  <a:lnTo>
                    <a:pt x="4209" y="5341"/>
                  </a:lnTo>
                  <a:cubicBezTo>
                    <a:pt x="4310" y="4564"/>
                    <a:pt x="4902" y="3905"/>
                    <a:pt x="5696" y="3736"/>
                  </a:cubicBezTo>
                  <a:lnTo>
                    <a:pt x="10801" y="2603"/>
                  </a:lnTo>
                  <a:cubicBezTo>
                    <a:pt x="11409" y="2468"/>
                    <a:pt x="11832" y="1927"/>
                    <a:pt x="11832" y="1318"/>
                  </a:cubicBezTo>
                  <a:cubicBezTo>
                    <a:pt x="11832" y="575"/>
                    <a:pt x="11230" y="1"/>
                    <a:pt x="10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6944620" y="1689466"/>
              <a:ext cx="110417" cy="42588"/>
            </a:xfrm>
            <a:custGeom>
              <a:avLst/>
              <a:gdLst/>
              <a:ahLst/>
              <a:cxnLst/>
              <a:rect l="l" t="t" r="r" b="b"/>
              <a:pathLst>
                <a:path w="4952" h="1910" extrusionOk="0">
                  <a:moveTo>
                    <a:pt x="0" y="1"/>
                  </a:moveTo>
                  <a:lnTo>
                    <a:pt x="0" y="1335"/>
                  </a:lnTo>
                  <a:cubicBezTo>
                    <a:pt x="0" y="1657"/>
                    <a:pt x="253" y="1910"/>
                    <a:pt x="557" y="1910"/>
                  </a:cubicBezTo>
                  <a:lnTo>
                    <a:pt x="4377" y="1910"/>
                  </a:lnTo>
                  <a:cubicBezTo>
                    <a:pt x="4699" y="1910"/>
                    <a:pt x="4952" y="1657"/>
                    <a:pt x="4952" y="1335"/>
                  </a:cubicBezTo>
                  <a:lnTo>
                    <a:pt x="49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6714710" y="1587321"/>
              <a:ext cx="365969" cy="214480"/>
            </a:xfrm>
            <a:custGeom>
              <a:avLst/>
              <a:gdLst/>
              <a:ahLst/>
              <a:cxnLst/>
              <a:rect l="l" t="t" r="r" b="b"/>
              <a:pathLst>
                <a:path w="16413" h="9619" extrusionOk="0">
                  <a:moveTo>
                    <a:pt x="1" y="0"/>
                  </a:moveTo>
                  <a:lnTo>
                    <a:pt x="1" y="9618"/>
                  </a:lnTo>
                  <a:lnTo>
                    <a:pt x="4952" y="9618"/>
                  </a:lnTo>
                  <a:lnTo>
                    <a:pt x="4952" y="3432"/>
                  </a:lnTo>
                  <a:lnTo>
                    <a:pt x="15263" y="3432"/>
                  </a:lnTo>
                  <a:cubicBezTo>
                    <a:pt x="15905" y="3432"/>
                    <a:pt x="16412" y="2925"/>
                    <a:pt x="16412" y="2283"/>
                  </a:cubicBezTo>
                  <a:cubicBezTo>
                    <a:pt x="16412" y="1032"/>
                    <a:pt x="1538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6961566" y="1757473"/>
              <a:ext cx="76525" cy="93672"/>
            </a:xfrm>
            <a:custGeom>
              <a:avLst/>
              <a:gdLst/>
              <a:ahLst/>
              <a:cxnLst/>
              <a:rect l="l" t="t" r="r" b="b"/>
              <a:pathLst>
                <a:path w="3432" h="4201" extrusionOk="0">
                  <a:moveTo>
                    <a:pt x="1716" y="1"/>
                  </a:moveTo>
                  <a:cubicBezTo>
                    <a:pt x="1530" y="1"/>
                    <a:pt x="1344" y="94"/>
                    <a:pt x="1235" y="280"/>
                  </a:cubicBezTo>
                  <a:lnTo>
                    <a:pt x="338" y="1699"/>
                  </a:lnTo>
                  <a:cubicBezTo>
                    <a:pt x="18" y="2224"/>
                    <a:pt x="0" y="2832"/>
                    <a:pt x="288" y="3356"/>
                  </a:cubicBezTo>
                  <a:cubicBezTo>
                    <a:pt x="575" y="3880"/>
                    <a:pt x="1116" y="4201"/>
                    <a:pt x="1708" y="4201"/>
                  </a:cubicBezTo>
                  <a:cubicBezTo>
                    <a:pt x="2316" y="4201"/>
                    <a:pt x="2857" y="3880"/>
                    <a:pt x="3144" y="3356"/>
                  </a:cubicBezTo>
                  <a:cubicBezTo>
                    <a:pt x="3432" y="2832"/>
                    <a:pt x="3414" y="2224"/>
                    <a:pt x="3094" y="1699"/>
                  </a:cubicBezTo>
                  <a:lnTo>
                    <a:pt x="2197" y="280"/>
                  </a:lnTo>
                  <a:cubicBezTo>
                    <a:pt x="2088" y="94"/>
                    <a:pt x="1902" y="1"/>
                    <a:pt x="1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7" name="Google Shape;2047;p43"/>
          <p:cNvGrpSpPr/>
          <p:nvPr/>
        </p:nvGrpSpPr>
        <p:grpSpPr>
          <a:xfrm>
            <a:off x="6983966" y="3088638"/>
            <a:ext cx="455512" cy="450463"/>
            <a:chOff x="6000923" y="2138694"/>
            <a:chExt cx="440576" cy="435693"/>
          </a:xfrm>
        </p:grpSpPr>
        <p:sp>
          <p:nvSpPr>
            <p:cNvPr id="2048" name="Google Shape;2048;p43"/>
            <p:cNvSpPr/>
            <p:nvPr/>
          </p:nvSpPr>
          <p:spPr>
            <a:xfrm>
              <a:off x="6300155" y="2172987"/>
              <a:ext cx="141344" cy="93471"/>
            </a:xfrm>
            <a:custGeom>
              <a:avLst/>
              <a:gdLst/>
              <a:ahLst/>
              <a:cxnLst/>
              <a:rect l="l" t="t" r="r" b="b"/>
              <a:pathLst>
                <a:path w="6339" h="4192" extrusionOk="0">
                  <a:moveTo>
                    <a:pt x="1" y="0"/>
                  </a:moveTo>
                  <a:lnTo>
                    <a:pt x="4497" y="4192"/>
                  </a:lnTo>
                  <a:lnTo>
                    <a:pt x="5662" y="4192"/>
                  </a:lnTo>
                  <a:cubicBezTo>
                    <a:pt x="6068" y="4192"/>
                    <a:pt x="6338" y="3786"/>
                    <a:pt x="6187" y="3414"/>
                  </a:cubicBezTo>
                  <a:lnTo>
                    <a:pt x="4970" y="356"/>
                  </a:lnTo>
                  <a:cubicBezTo>
                    <a:pt x="4885" y="135"/>
                    <a:pt x="4666" y="0"/>
                    <a:pt x="4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6000923" y="2172987"/>
              <a:ext cx="141322" cy="93471"/>
            </a:xfrm>
            <a:custGeom>
              <a:avLst/>
              <a:gdLst/>
              <a:ahLst/>
              <a:cxnLst/>
              <a:rect l="l" t="t" r="r" b="b"/>
              <a:pathLst>
                <a:path w="6338" h="4192" extrusionOk="0">
                  <a:moveTo>
                    <a:pt x="1893" y="0"/>
                  </a:moveTo>
                  <a:cubicBezTo>
                    <a:pt x="1673" y="0"/>
                    <a:pt x="1454" y="135"/>
                    <a:pt x="1369" y="356"/>
                  </a:cubicBezTo>
                  <a:lnTo>
                    <a:pt x="152" y="3414"/>
                  </a:lnTo>
                  <a:cubicBezTo>
                    <a:pt x="0" y="3786"/>
                    <a:pt x="271" y="4192"/>
                    <a:pt x="676" y="4192"/>
                  </a:cubicBezTo>
                  <a:lnTo>
                    <a:pt x="1842" y="4192"/>
                  </a:lnTo>
                  <a:lnTo>
                    <a:pt x="63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6003175" y="2138694"/>
              <a:ext cx="435693" cy="435693"/>
            </a:xfrm>
            <a:custGeom>
              <a:avLst/>
              <a:gdLst/>
              <a:ahLst/>
              <a:cxnLst/>
              <a:rect l="l" t="t" r="r" b="b"/>
              <a:pathLst>
                <a:path w="19540" h="19540" extrusionOk="0">
                  <a:moveTo>
                    <a:pt x="9770" y="4581"/>
                  </a:moveTo>
                  <a:cubicBezTo>
                    <a:pt x="12204" y="4581"/>
                    <a:pt x="14165" y="6559"/>
                    <a:pt x="14165" y="8975"/>
                  </a:cubicBezTo>
                  <a:cubicBezTo>
                    <a:pt x="14165" y="11393"/>
                    <a:pt x="12204" y="13370"/>
                    <a:pt x="9770" y="13370"/>
                  </a:cubicBezTo>
                  <a:cubicBezTo>
                    <a:pt x="7353" y="13370"/>
                    <a:pt x="5392" y="11393"/>
                    <a:pt x="5392" y="8975"/>
                  </a:cubicBezTo>
                  <a:cubicBezTo>
                    <a:pt x="5392" y="6559"/>
                    <a:pt x="7353" y="4581"/>
                    <a:pt x="9770" y="4581"/>
                  </a:cubicBezTo>
                  <a:close/>
                  <a:moveTo>
                    <a:pt x="9770" y="0"/>
                  </a:moveTo>
                  <a:cubicBezTo>
                    <a:pt x="9631" y="0"/>
                    <a:pt x="9491" y="51"/>
                    <a:pt x="9381" y="152"/>
                  </a:cubicBezTo>
                  <a:lnTo>
                    <a:pt x="2198" y="6879"/>
                  </a:lnTo>
                  <a:lnTo>
                    <a:pt x="1184" y="6879"/>
                  </a:lnTo>
                  <a:lnTo>
                    <a:pt x="1184" y="18406"/>
                  </a:lnTo>
                  <a:lnTo>
                    <a:pt x="575" y="18406"/>
                  </a:lnTo>
                  <a:cubicBezTo>
                    <a:pt x="254" y="18406"/>
                    <a:pt x="1" y="18661"/>
                    <a:pt x="1" y="18981"/>
                  </a:cubicBezTo>
                  <a:cubicBezTo>
                    <a:pt x="1" y="19285"/>
                    <a:pt x="254" y="19540"/>
                    <a:pt x="575" y="19540"/>
                  </a:cubicBezTo>
                  <a:lnTo>
                    <a:pt x="7302" y="19540"/>
                  </a:lnTo>
                  <a:lnTo>
                    <a:pt x="7302" y="15736"/>
                  </a:lnTo>
                  <a:lnTo>
                    <a:pt x="7100" y="15736"/>
                  </a:lnTo>
                  <a:cubicBezTo>
                    <a:pt x="6795" y="15736"/>
                    <a:pt x="6525" y="15483"/>
                    <a:pt x="6525" y="15161"/>
                  </a:cubicBezTo>
                  <a:cubicBezTo>
                    <a:pt x="6525" y="14841"/>
                    <a:pt x="6795" y="14587"/>
                    <a:pt x="7100" y="14587"/>
                  </a:cubicBezTo>
                  <a:lnTo>
                    <a:pt x="12441" y="14587"/>
                  </a:lnTo>
                  <a:cubicBezTo>
                    <a:pt x="12761" y="14587"/>
                    <a:pt x="13015" y="14841"/>
                    <a:pt x="13015" y="15161"/>
                  </a:cubicBezTo>
                  <a:cubicBezTo>
                    <a:pt x="13015" y="15483"/>
                    <a:pt x="12761" y="15736"/>
                    <a:pt x="12441" y="15736"/>
                  </a:cubicBezTo>
                  <a:lnTo>
                    <a:pt x="12254" y="15736"/>
                  </a:lnTo>
                  <a:lnTo>
                    <a:pt x="12254" y="19540"/>
                  </a:lnTo>
                  <a:lnTo>
                    <a:pt x="18981" y="19540"/>
                  </a:lnTo>
                  <a:cubicBezTo>
                    <a:pt x="19285" y="19540"/>
                    <a:pt x="19540" y="19285"/>
                    <a:pt x="19540" y="18981"/>
                  </a:cubicBezTo>
                  <a:cubicBezTo>
                    <a:pt x="19540" y="18661"/>
                    <a:pt x="19285" y="18406"/>
                    <a:pt x="18981" y="18406"/>
                  </a:cubicBezTo>
                  <a:lnTo>
                    <a:pt x="18356" y="18406"/>
                  </a:lnTo>
                  <a:lnTo>
                    <a:pt x="18356" y="6879"/>
                  </a:lnTo>
                  <a:lnTo>
                    <a:pt x="17359" y="6879"/>
                  </a:lnTo>
                  <a:lnTo>
                    <a:pt x="10158" y="152"/>
                  </a:lnTo>
                  <a:cubicBezTo>
                    <a:pt x="10049" y="51"/>
                    <a:pt x="9909" y="0"/>
                    <a:pt x="9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6207799" y="2306794"/>
              <a:ext cx="6823" cy="18864"/>
            </a:xfrm>
            <a:custGeom>
              <a:avLst/>
              <a:gdLst/>
              <a:ahLst/>
              <a:cxnLst/>
              <a:rect l="l" t="t" r="r" b="b"/>
              <a:pathLst>
                <a:path w="306" h="846" extrusionOk="0">
                  <a:moveTo>
                    <a:pt x="305" y="0"/>
                  </a:moveTo>
                  <a:cubicBezTo>
                    <a:pt x="154" y="68"/>
                    <a:pt x="69" y="237"/>
                    <a:pt x="35" y="372"/>
                  </a:cubicBezTo>
                  <a:cubicBezTo>
                    <a:pt x="1" y="523"/>
                    <a:pt x="52" y="659"/>
                    <a:pt x="136" y="726"/>
                  </a:cubicBezTo>
                  <a:cubicBezTo>
                    <a:pt x="188" y="778"/>
                    <a:pt x="238" y="811"/>
                    <a:pt x="305" y="845"/>
                  </a:cubicBezTo>
                  <a:lnTo>
                    <a:pt x="3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6191232" y="2489545"/>
              <a:ext cx="59557" cy="84842"/>
            </a:xfrm>
            <a:custGeom>
              <a:avLst/>
              <a:gdLst/>
              <a:ahLst/>
              <a:cxnLst/>
              <a:rect l="l" t="t" r="r" b="b"/>
              <a:pathLst>
                <a:path w="2671" h="3805" extrusionOk="0">
                  <a:moveTo>
                    <a:pt x="0" y="1"/>
                  </a:moveTo>
                  <a:lnTo>
                    <a:pt x="0" y="3805"/>
                  </a:lnTo>
                  <a:lnTo>
                    <a:pt x="2671" y="3805"/>
                  </a:lnTo>
                  <a:lnTo>
                    <a:pt x="26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6227398" y="2344834"/>
              <a:ext cx="9833" cy="26043"/>
            </a:xfrm>
            <a:custGeom>
              <a:avLst/>
              <a:gdLst/>
              <a:ahLst/>
              <a:cxnLst/>
              <a:rect l="l" t="t" r="r" b="b"/>
              <a:pathLst>
                <a:path w="441" h="1168" extrusionOk="0">
                  <a:moveTo>
                    <a:pt x="1" y="0"/>
                  </a:moveTo>
                  <a:lnTo>
                    <a:pt x="1" y="1167"/>
                  </a:lnTo>
                  <a:cubicBezTo>
                    <a:pt x="221" y="1066"/>
                    <a:pt x="356" y="846"/>
                    <a:pt x="390" y="643"/>
                  </a:cubicBezTo>
                  <a:cubicBezTo>
                    <a:pt x="407" y="541"/>
                    <a:pt x="440" y="17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6148666" y="2266436"/>
              <a:ext cx="144733" cy="144755"/>
            </a:xfrm>
            <a:custGeom>
              <a:avLst/>
              <a:gdLst/>
              <a:ahLst/>
              <a:cxnLst/>
              <a:rect l="l" t="t" r="r" b="b"/>
              <a:pathLst>
                <a:path w="6491" h="6492" extrusionOk="0">
                  <a:moveTo>
                    <a:pt x="3245" y="677"/>
                  </a:moveTo>
                  <a:cubicBezTo>
                    <a:pt x="3414" y="677"/>
                    <a:pt x="3532" y="796"/>
                    <a:pt x="3532" y="947"/>
                  </a:cubicBezTo>
                  <a:lnTo>
                    <a:pt x="3532" y="1184"/>
                  </a:lnTo>
                  <a:cubicBezTo>
                    <a:pt x="3854" y="1235"/>
                    <a:pt x="4073" y="1387"/>
                    <a:pt x="4174" y="1506"/>
                  </a:cubicBezTo>
                  <a:cubicBezTo>
                    <a:pt x="4276" y="1623"/>
                    <a:pt x="4259" y="1810"/>
                    <a:pt x="4140" y="1911"/>
                  </a:cubicBezTo>
                  <a:cubicBezTo>
                    <a:pt x="4084" y="1960"/>
                    <a:pt x="4016" y="1985"/>
                    <a:pt x="3949" y="1985"/>
                  </a:cubicBezTo>
                  <a:cubicBezTo>
                    <a:pt x="3876" y="1985"/>
                    <a:pt x="3805" y="1956"/>
                    <a:pt x="3752" y="1894"/>
                  </a:cubicBezTo>
                  <a:cubicBezTo>
                    <a:pt x="3735" y="1878"/>
                    <a:pt x="3667" y="1810"/>
                    <a:pt x="3532" y="1776"/>
                  </a:cubicBezTo>
                  <a:lnTo>
                    <a:pt x="3532" y="2908"/>
                  </a:lnTo>
                  <a:cubicBezTo>
                    <a:pt x="3599" y="2942"/>
                    <a:pt x="3651" y="2959"/>
                    <a:pt x="3718" y="2976"/>
                  </a:cubicBezTo>
                  <a:cubicBezTo>
                    <a:pt x="4276" y="3178"/>
                    <a:pt x="4580" y="3686"/>
                    <a:pt x="4478" y="4260"/>
                  </a:cubicBezTo>
                  <a:cubicBezTo>
                    <a:pt x="4411" y="4700"/>
                    <a:pt x="4073" y="5157"/>
                    <a:pt x="3532" y="5292"/>
                  </a:cubicBezTo>
                  <a:lnTo>
                    <a:pt x="3532" y="5529"/>
                  </a:lnTo>
                  <a:cubicBezTo>
                    <a:pt x="3532" y="5698"/>
                    <a:pt x="3414" y="5815"/>
                    <a:pt x="3245" y="5815"/>
                  </a:cubicBezTo>
                  <a:cubicBezTo>
                    <a:pt x="3092" y="5815"/>
                    <a:pt x="2957" y="5698"/>
                    <a:pt x="2957" y="5529"/>
                  </a:cubicBezTo>
                  <a:lnTo>
                    <a:pt x="2957" y="5326"/>
                  </a:lnTo>
                  <a:cubicBezTo>
                    <a:pt x="2687" y="5308"/>
                    <a:pt x="2450" y="5240"/>
                    <a:pt x="2130" y="5021"/>
                  </a:cubicBezTo>
                  <a:cubicBezTo>
                    <a:pt x="1994" y="4936"/>
                    <a:pt x="1961" y="4767"/>
                    <a:pt x="2044" y="4632"/>
                  </a:cubicBezTo>
                  <a:cubicBezTo>
                    <a:pt x="2098" y="4547"/>
                    <a:pt x="2192" y="4502"/>
                    <a:pt x="2288" y="4502"/>
                  </a:cubicBezTo>
                  <a:cubicBezTo>
                    <a:pt x="2344" y="4502"/>
                    <a:pt x="2400" y="4517"/>
                    <a:pt x="2450" y="4548"/>
                  </a:cubicBezTo>
                  <a:cubicBezTo>
                    <a:pt x="2653" y="4683"/>
                    <a:pt x="2772" y="4733"/>
                    <a:pt x="2957" y="4751"/>
                  </a:cubicBezTo>
                  <a:lnTo>
                    <a:pt x="2957" y="3297"/>
                  </a:lnTo>
                  <a:cubicBezTo>
                    <a:pt x="2738" y="3196"/>
                    <a:pt x="2569" y="3095"/>
                    <a:pt x="2434" y="2993"/>
                  </a:cubicBezTo>
                  <a:cubicBezTo>
                    <a:pt x="2180" y="2790"/>
                    <a:pt x="2062" y="2435"/>
                    <a:pt x="2130" y="2063"/>
                  </a:cubicBezTo>
                  <a:cubicBezTo>
                    <a:pt x="2197" y="1675"/>
                    <a:pt x="2484" y="1353"/>
                    <a:pt x="2856" y="1235"/>
                  </a:cubicBezTo>
                  <a:cubicBezTo>
                    <a:pt x="2890" y="1235"/>
                    <a:pt x="2923" y="1218"/>
                    <a:pt x="2957" y="1202"/>
                  </a:cubicBezTo>
                  <a:lnTo>
                    <a:pt x="2957" y="947"/>
                  </a:lnTo>
                  <a:cubicBezTo>
                    <a:pt x="2957" y="796"/>
                    <a:pt x="3092" y="677"/>
                    <a:pt x="3245" y="677"/>
                  </a:cubicBezTo>
                  <a:close/>
                  <a:moveTo>
                    <a:pt x="3245" y="1"/>
                  </a:moveTo>
                  <a:cubicBezTo>
                    <a:pt x="1470" y="1"/>
                    <a:pt x="0" y="1454"/>
                    <a:pt x="0" y="3246"/>
                  </a:cubicBezTo>
                  <a:cubicBezTo>
                    <a:pt x="0" y="5038"/>
                    <a:pt x="1470" y="6491"/>
                    <a:pt x="3245" y="6491"/>
                  </a:cubicBezTo>
                  <a:cubicBezTo>
                    <a:pt x="5037" y="6491"/>
                    <a:pt x="6490" y="5038"/>
                    <a:pt x="6490" y="3246"/>
                  </a:cubicBezTo>
                  <a:cubicBezTo>
                    <a:pt x="6490" y="1454"/>
                    <a:pt x="5037" y="1"/>
                    <a:pt x="3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43"/>
          <p:cNvGrpSpPr/>
          <p:nvPr/>
        </p:nvGrpSpPr>
        <p:grpSpPr>
          <a:xfrm>
            <a:off x="4347797" y="2170369"/>
            <a:ext cx="448527" cy="450855"/>
            <a:chOff x="6004290" y="2834777"/>
            <a:chExt cx="433820" cy="436072"/>
          </a:xfrm>
        </p:grpSpPr>
        <p:sp>
          <p:nvSpPr>
            <p:cNvPr id="2056" name="Google Shape;2056;p43"/>
            <p:cNvSpPr/>
            <p:nvPr/>
          </p:nvSpPr>
          <p:spPr>
            <a:xfrm>
              <a:off x="6140371" y="2834777"/>
              <a:ext cx="161679" cy="40358"/>
            </a:xfrm>
            <a:custGeom>
              <a:avLst/>
              <a:gdLst/>
              <a:ahLst/>
              <a:cxnLst/>
              <a:rect l="l" t="t" r="r" b="b"/>
              <a:pathLst>
                <a:path w="7251" h="1810" extrusionOk="0">
                  <a:moveTo>
                    <a:pt x="575" y="0"/>
                  </a:moveTo>
                  <a:cubicBezTo>
                    <a:pt x="253" y="0"/>
                    <a:pt x="0" y="271"/>
                    <a:pt x="0" y="575"/>
                  </a:cubicBezTo>
                  <a:lnTo>
                    <a:pt x="0" y="1809"/>
                  </a:lnTo>
                  <a:lnTo>
                    <a:pt x="7250" y="1809"/>
                  </a:lnTo>
                  <a:lnTo>
                    <a:pt x="7250" y="575"/>
                  </a:lnTo>
                  <a:cubicBezTo>
                    <a:pt x="7250" y="271"/>
                    <a:pt x="6998" y="0"/>
                    <a:pt x="6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6004290" y="2955005"/>
              <a:ext cx="89368" cy="315844"/>
            </a:xfrm>
            <a:custGeom>
              <a:avLst/>
              <a:gdLst/>
              <a:ahLst/>
              <a:cxnLst/>
              <a:rect l="l" t="t" r="r" b="b"/>
              <a:pathLst>
                <a:path w="4008" h="14165" extrusionOk="0">
                  <a:moveTo>
                    <a:pt x="1995" y="2705"/>
                  </a:moveTo>
                  <a:cubicBezTo>
                    <a:pt x="2317" y="2705"/>
                    <a:pt x="2570" y="2958"/>
                    <a:pt x="2570" y="3280"/>
                  </a:cubicBezTo>
                  <a:lnTo>
                    <a:pt x="2570" y="4429"/>
                  </a:lnTo>
                  <a:cubicBezTo>
                    <a:pt x="2570" y="4749"/>
                    <a:pt x="2317" y="5004"/>
                    <a:pt x="1995" y="5004"/>
                  </a:cubicBezTo>
                  <a:cubicBezTo>
                    <a:pt x="1675" y="5004"/>
                    <a:pt x="1421" y="4749"/>
                    <a:pt x="1421" y="4429"/>
                  </a:cubicBezTo>
                  <a:lnTo>
                    <a:pt x="1421" y="3280"/>
                  </a:lnTo>
                  <a:cubicBezTo>
                    <a:pt x="1421" y="2958"/>
                    <a:pt x="1675" y="2705"/>
                    <a:pt x="1995" y="2705"/>
                  </a:cubicBezTo>
                  <a:close/>
                  <a:moveTo>
                    <a:pt x="1995" y="6135"/>
                  </a:moveTo>
                  <a:cubicBezTo>
                    <a:pt x="2317" y="6135"/>
                    <a:pt x="2570" y="6406"/>
                    <a:pt x="2570" y="6710"/>
                  </a:cubicBezTo>
                  <a:lnTo>
                    <a:pt x="2570" y="7859"/>
                  </a:lnTo>
                  <a:cubicBezTo>
                    <a:pt x="2570" y="8181"/>
                    <a:pt x="2317" y="8434"/>
                    <a:pt x="1995" y="8434"/>
                  </a:cubicBezTo>
                  <a:cubicBezTo>
                    <a:pt x="1675" y="8434"/>
                    <a:pt x="1421" y="8181"/>
                    <a:pt x="1421" y="7859"/>
                  </a:cubicBezTo>
                  <a:lnTo>
                    <a:pt x="1421" y="6710"/>
                  </a:lnTo>
                  <a:cubicBezTo>
                    <a:pt x="1421" y="6406"/>
                    <a:pt x="1675" y="6135"/>
                    <a:pt x="1995" y="6135"/>
                  </a:cubicBezTo>
                  <a:close/>
                  <a:moveTo>
                    <a:pt x="1995" y="9583"/>
                  </a:moveTo>
                  <a:cubicBezTo>
                    <a:pt x="2317" y="9583"/>
                    <a:pt x="2570" y="9838"/>
                    <a:pt x="2570" y="10158"/>
                  </a:cubicBezTo>
                  <a:lnTo>
                    <a:pt x="2570" y="11291"/>
                  </a:lnTo>
                  <a:cubicBezTo>
                    <a:pt x="2570" y="11612"/>
                    <a:pt x="2317" y="11866"/>
                    <a:pt x="1995" y="11866"/>
                  </a:cubicBezTo>
                  <a:cubicBezTo>
                    <a:pt x="1675" y="11866"/>
                    <a:pt x="1421" y="11612"/>
                    <a:pt x="1421" y="11291"/>
                  </a:cubicBezTo>
                  <a:lnTo>
                    <a:pt x="1421" y="10158"/>
                  </a:lnTo>
                  <a:cubicBezTo>
                    <a:pt x="1421" y="9838"/>
                    <a:pt x="1675" y="9583"/>
                    <a:pt x="1995" y="9583"/>
                  </a:cubicBezTo>
                  <a:close/>
                  <a:moveTo>
                    <a:pt x="4007" y="1"/>
                  </a:moveTo>
                  <a:lnTo>
                    <a:pt x="390" y="1218"/>
                  </a:lnTo>
                  <a:cubicBezTo>
                    <a:pt x="154" y="1285"/>
                    <a:pt x="1" y="1504"/>
                    <a:pt x="1" y="1758"/>
                  </a:cubicBezTo>
                  <a:lnTo>
                    <a:pt x="1" y="13590"/>
                  </a:lnTo>
                  <a:cubicBezTo>
                    <a:pt x="1" y="13910"/>
                    <a:pt x="255" y="14164"/>
                    <a:pt x="559" y="14164"/>
                  </a:cubicBezTo>
                  <a:lnTo>
                    <a:pt x="4007" y="14164"/>
                  </a:lnTo>
                  <a:lnTo>
                    <a:pt x="4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6348764" y="2955005"/>
              <a:ext cx="89346" cy="315844"/>
            </a:xfrm>
            <a:custGeom>
              <a:avLst/>
              <a:gdLst/>
              <a:ahLst/>
              <a:cxnLst/>
              <a:rect l="l" t="t" r="r" b="b"/>
              <a:pathLst>
                <a:path w="4007" h="14165" extrusionOk="0">
                  <a:moveTo>
                    <a:pt x="2012" y="2705"/>
                  </a:moveTo>
                  <a:cubicBezTo>
                    <a:pt x="2317" y="2705"/>
                    <a:pt x="2587" y="2958"/>
                    <a:pt x="2587" y="3280"/>
                  </a:cubicBezTo>
                  <a:lnTo>
                    <a:pt x="2587" y="4429"/>
                  </a:lnTo>
                  <a:cubicBezTo>
                    <a:pt x="2587" y="4749"/>
                    <a:pt x="2317" y="5004"/>
                    <a:pt x="2012" y="5004"/>
                  </a:cubicBezTo>
                  <a:cubicBezTo>
                    <a:pt x="1691" y="5004"/>
                    <a:pt x="1438" y="4749"/>
                    <a:pt x="1438" y="4429"/>
                  </a:cubicBezTo>
                  <a:lnTo>
                    <a:pt x="1438" y="3280"/>
                  </a:lnTo>
                  <a:cubicBezTo>
                    <a:pt x="1438" y="2958"/>
                    <a:pt x="1691" y="2705"/>
                    <a:pt x="2012" y="2705"/>
                  </a:cubicBezTo>
                  <a:close/>
                  <a:moveTo>
                    <a:pt x="2012" y="6135"/>
                  </a:moveTo>
                  <a:cubicBezTo>
                    <a:pt x="2317" y="6135"/>
                    <a:pt x="2587" y="6406"/>
                    <a:pt x="2587" y="6710"/>
                  </a:cubicBezTo>
                  <a:lnTo>
                    <a:pt x="2587" y="7859"/>
                  </a:lnTo>
                  <a:cubicBezTo>
                    <a:pt x="2587" y="8181"/>
                    <a:pt x="2317" y="8434"/>
                    <a:pt x="2012" y="8434"/>
                  </a:cubicBezTo>
                  <a:cubicBezTo>
                    <a:pt x="1691" y="8434"/>
                    <a:pt x="1438" y="8181"/>
                    <a:pt x="1438" y="7859"/>
                  </a:cubicBezTo>
                  <a:lnTo>
                    <a:pt x="1438" y="6710"/>
                  </a:lnTo>
                  <a:cubicBezTo>
                    <a:pt x="1438" y="6406"/>
                    <a:pt x="1691" y="6135"/>
                    <a:pt x="2012" y="6135"/>
                  </a:cubicBezTo>
                  <a:close/>
                  <a:moveTo>
                    <a:pt x="2012" y="9583"/>
                  </a:moveTo>
                  <a:cubicBezTo>
                    <a:pt x="2317" y="9583"/>
                    <a:pt x="2587" y="9838"/>
                    <a:pt x="2587" y="10158"/>
                  </a:cubicBezTo>
                  <a:lnTo>
                    <a:pt x="2587" y="11291"/>
                  </a:lnTo>
                  <a:cubicBezTo>
                    <a:pt x="2587" y="11612"/>
                    <a:pt x="2317" y="11866"/>
                    <a:pt x="2012" y="11866"/>
                  </a:cubicBezTo>
                  <a:cubicBezTo>
                    <a:pt x="1691" y="11866"/>
                    <a:pt x="1438" y="11612"/>
                    <a:pt x="1438" y="11291"/>
                  </a:cubicBezTo>
                  <a:lnTo>
                    <a:pt x="1438" y="10158"/>
                  </a:lnTo>
                  <a:cubicBezTo>
                    <a:pt x="1438" y="9838"/>
                    <a:pt x="1691" y="9583"/>
                    <a:pt x="2012" y="9583"/>
                  </a:cubicBezTo>
                  <a:close/>
                  <a:moveTo>
                    <a:pt x="0" y="1"/>
                  </a:moveTo>
                  <a:lnTo>
                    <a:pt x="0" y="14164"/>
                  </a:lnTo>
                  <a:lnTo>
                    <a:pt x="3432" y="14164"/>
                  </a:lnTo>
                  <a:cubicBezTo>
                    <a:pt x="3753" y="14164"/>
                    <a:pt x="4007" y="13910"/>
                    <a:pt x="4007" y="13590"/>
                  </a:cubicBezTo>
                  <a:lnTo>
                    <a:pt x="4007" y="1758"/>
                  </a:lnTo>
                  <a:cubicBezTo>
                    <a:pt x="4007" y="1504"/>
                    <a:pt x="3854" y="1285"/>
                    <a:pt x="3617" y="12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6199905" y="3193945"/>
              <a:ext cx="42588" cy="76904"/>
            </a:xfrm>
            <a:custGeom>
              <a:avLst/>
              <a:gdLst/>
              <a:ahLst/>
              <a:cxnLst/>
              <a:rect l="l" t="t" r="r" b="b"/>
              <a:pathLst>
                <a:path w="1910" h="3449" extrusionOk="0">
                  <a:moveTo>
                    <a:pt x="1" y="0"/>
                  </a:moveTo>
                  <a:lnTo>
                    <a:pt x="1" y="3448"/>
                  </a:lnTo>
                  <a:lnTo>
                    <a:pt x="1910" y="3448"/>
                  </a:lnTo>
                  <a:lnTo>
                    <a:pt x="19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6118876" y="2900354"/>
              <a:ext cx="204267" cy="370495"/>
            </a:xfrm>
            <a:custGeom>
              <a:avLst/>
              <a:gdLst/>
              <a:ahLst/>
              <a:cxnLst/>
              <a:rect l="l" t="t" r="r" b="b"/>
              <a:pathLst>
                <a:path w="9161" h="16616" extrusionOk="0">
                  <a:moveTo>
                    <a:pt x="2299" y="1724"/>
                  </a:moveTo>
                  <a:cubicBezTo>
                    <a:pt x="2621" y="1724"/>
                    <a:pt x="2873" y="1978"/>
                    <a:pt x="2873" y="2299"/>
                  </a:cubicBezTo>
                  <a:lnTo>
                    <a:pt x="2873" y="3448"/>
                  </a:lnTo>
                  <a:cubicBezTo>
                    <a:pt x="2873" y="3752"/>
                    <a:pt x="2621" y="4007"/>
                    <a:pt x="2299" y="4007"/>
                  </a:cubicBezTo>
                  <a:cubicBezTo>
                    <a:pt x="1978" y="4007"/>
                    <a:pt x="1724" y="3752"/>
                    <a:pt x="1724" y="3448"/>
                  </a:cubicBezTo>
                  <a:lnTo>
                    <a:pt x="1724" y="2299"/>
                  </a:lnTo>
                  <a:cubicBezTo>
                    <a:pt x="1724" y="1978"/>
                    <a:pt x="1978" y="1724"/>
                    <a:pt x="2299" y="1724"/>
                  </a:cubicBezTo>
                  <a:close/>
                  <a:moveTo>
                    <a:pt x="4581" y="1724"/>
                  </a:moveTo>
                  <a:cubicBezTo>
                    <a:pt x="4902" y="1724"/>
                    <a:pt x="5156" y="1978"/>
                    <a:pt x="5156" y="2299"/>
                  </a:cubicBezTo>
                  <a:lnTo>
                    <a:pt x="5156" y="3448"/>
                  </a:lnTo>
                  <a:cubicBezTo>
                    <a:pt x="5156" y="3752"/>
                    <a:pt x="4902" y="4007"/>
                    <a:pt x="4581" y="4007"/>
                  </a:cubicBezTo>
                  <a:cubicBezTo>
                    <a:pt x="4277" y="4007"/>
                    <a:pt x="4023" y="3752"/>
                    <a:pt x="4023" y="3448"/>
                  </a:cubicBezTo>
                  <a:lnTo>
                    <a:pt x="4023" y="2299"/>
                  </a:lnTo>
                  <a:cubicBezTo>
                    <a:pt x="4023" y="1978"/>
                    <a:pt x="4277" y="1724"/>
                    <a:pt x="4581" y="1724"/>
                  </a:cubicBezTo>
                  <a:close/>
                  <a:moveTo>
                    <a:pt x="6880" y="1724"/>
                  </a:moveTo>
                  <a:cubicBezTo>
                    <a:pt x="7200" y="1724"/>
                    <a:pt x="7455" y="1978"/>
                    <a:pt x="7455" y="2299"/>
                  </a:cubicBezTo>
                  <a:lnTo>
                    <a:pt x="7455" y="3448"/>
                  </a:lnTo>
                  <a:cubicBezTo>
                    <a:pt x="7455" y="3752"/>
                    <a:pt x="7200" y="4007"/>
                    <a:pt x="6880" y="4007"/>
                  </a:cubicBezTo>
                  <a:cubicBezTo>
                    <a:pt x="6558" y="4007"/>
                    <a:pt x="6305" y="3752"/>
                    <a:pt x="6305" y="3448"/>
                  </a:cubicBezTo>
                  <a:lnTo>
                    <a:pt x="6305" y="2299"/>
                  </a:lnTo>
                  <a:cubicBezTo>
                    <a:pt x="6305" y="1978"/>
                    <a:pt x="6558" y="1724"/>
                    <a:pt x="6880" y="1724"/>
                  </a:cubicBezTo>
                  <a:close/>
                  <a:moveTo>
                    <a:pt x="2299" y="5156"/>
                  </a:moveTo>
                  <a:cubicBezTo>
                    <a:pt x="2621" y="5156"/>
                    <a:pt x="2873" y="5409"/>
                    <a:pt x="2873" y="5731"/>
                  </a:cubicBezTo>
                  <a:lnTo>
                    <a:pt x="2873" y="6880"/>
                  </a:lnTo>
                  <a:cubicBezTo>
                    <a:pt x="2873" y="7200"/>
                    <a:pt x="2621" y="7455"/>
                    <a:pt x="2299" y="7455"/>
                  </a:cubicBezTo>
                  <a:cubicBezTo>
                    <a:pt x="1978" y="7455"/>
                    <a:pt x="1724" y="7200"/>
                    <a:pt x="1724" y="6880"/>
                  </a:cubicBezTo>
                  <a:lnTo>
                    <a:pt x="1724" y="5731"/>
                  </a:lnTo>
                  <a:cubicBezTo>
                    <a:pt x="1724" y="5409"/>
                    <a:pt x="1978" y="5156"/>
                    <a:pt x="2299" y="5156"/>
                  </a:cubicBezTo>
                  <a:close/>
                  <a:moveTo>
                    <a:pt x="4581" y="5156"/>
                  </a:moveTo>
                  <a:cubicBezTo>
                    <a:pt x="4902" y="5156"/>
                    <a:pt x="5156" y="5409"/>
                    <a:pt x="5156" y="5731"/>
                  </a:cubicBezTo>
                  <a:lnTo>
                    <a:pt x="5156" y="6880"/>
                  </a:lnTo>
                  <a:cubicBezTo>
                    <a:pt x="5156" y="7200"/>
                    <a:pt x="4902" y="7455"/>
                    <a:pt x="4581" y="7455"/>
                  </a:cubicBezTo>
                  <a:cubicBezTo>
                    <a:pt x="4277" y="7455"/>
                    <a:pt x="4023" y="7200"/>
                    <a:pt x="4023" y="6880"/>
                  </a:cubicBezTo>
                  <a:lnTo>
                    <a:pt x="4023" y="5731"/>
                  </a:lnTo>
                  <a:cubicBezTo>
                    <a:pt x="4023" y="5409"/>
                    <a:pt x="4277" y="5156"/>
                    <a:pt x="4581" y="5156"/>
                  </a:cubicBezTo>
                  <a:close/>
                  <a:moveTo>
                    <a:pt x="6880" y="5156"/>
                  </a:moveTo>
                  <a:cubicBezTo>
                    <a:pt x="7200" y="5156"/>
                    <a:pt x="7455" y="5409"/>
                    <a:pt x="7455" y="5731"/>
                  </a:cubicBezTo>
                  <a:lnTo>
                    <a:pt x="7455" y="6880"/>
                  </a:lnTo>
                  <a:cubicBezTo>
                    <a:pt x="7455" y="7200"/>
                    <a:pt x="7200" y="7455"/>
                    <a:pt x="6880" y="7455"/>
                  </a:cubicBezTo>
                  <a:cubicBezTo>
                    <a:pt x="6558" y="7455"/>
                    <a:pt x="6305" y="7200"/>
                    <a:pt x="6305" y="6880"/>
                  </a:cubicBezTo>
                  <a:lnTo>
                    <a:pt x="6305" y="5731"/>
                  </a:lnTo>
                  <a:cubicBezTo>
                    <a:pt x="6305" y="5409"/>
                    <a:pt x="6558" y="5156"/>
                    <a:pt x="6880" y="5156"/>
                  </a:cubicBezTo>
                  <a:close/>
                  <a:moveTo>
                    <a:pt x="2299" y="8586"/>
                  </a:moveTo>
                  <a:cubicBezTo>
                    <a:pt x="2621" y="8586"/>
                    <a:pt x="2873" y="8857"/>
                    <a:pt x="2873" y="9161"/>
                  </a:cubicBezTo>
                  <a:lnTo>
                    <a:pt x="2873" y="10310"/>
                  </a:lnTo>
                  <a:cubicBezTo>
                    <a:pt x="2873" y="10632"/>
                    <a:pt x="2621" y="10885"/>
                    <a:pt x="2299" y="10885"/>
                  </a:cubicBezTo>
                  <a:cubicBezTo>
                    <a:pt x="1978" y="10885"/>
                    <a:pt x="1724" y="10632"/>
                    <a:pt x="1724" y="10310"/>
                  </a:cubicBezTo>
                  <a:lnTo>
                    <a:pt x="1724" y="9161"/>
                  </a:lnTo>
                  <a:cubicBezTo>
                    <a:pt x="1724" y="8857"/>
                    <a:pt x="1978" y="8586"/>
                    <a:pt x="2299" y="8586"/>
                  </a:cubicBezTo>
                  <a:close/>
                  <a:moveTo>
                    <a:pt x="4581" y="8586"/>
                  </a:moveTo>
                  <a:cubicBezTo>
                    <a:pt x="4902" y="8586"/>
                    <a:pt x="5156" y="8857"/>
                    <a:pt x="5156" y="9161"/>
                  </a:cubicBezTo>
                  <a:lnTo>
                    <a:pt x="5156" y="10310"/>
                  </a:lnTo>
                  <a:cubicBezTo>
                    <a:pt x="5156" y="10632"/>
                    <a:pt x="4902" y="10885"/>
                    <a:pt x="4581" y="10885"/>
                  </a:cubicBezTo>
                  <a:cubicBezTo>
                    <a:pt x="4277" y="10885"/>
                    <a:pt x="4023" y="10632"/>
                    <a:pt x="4023" y="10310"/>
                  </a:cubicBezTo>
                  <a:lnTo>
                    <a:pt x="4023" y="9161"/>
                  </a:lnTo>
                  <a:cubicBezTo>
                    <a:pt x="4023" y="8857"/>
                    <a:pt x="4277" y="8586"/>
                    <a:pt x="4581" y="8586"/>
                  </a:cubicBezTo>
                  <a:close/>
                  <a:moveTo>
                    <a:pt x="6880" y="8586"/>
                  </a:moveTo>
                  <a:cubicBezTo>
                    <a:pt x="7200" y="8586"/>
                    <a:pt x="7455" y="8857"/>
                    <a:pt x="7455" y="9161"/>
                  </a:cubicBezTo>
                  <a:lnTo>
                    <a:pt x="7455" y="10310"/>
                  </a:lnTo>
                  <a:cubicBezTo>
                    <a:pt x="7455" y="10632"/>
                    <a:pt x="7200" y="10885"/>
                    <a:pt x="6880" y="10885"/>
                  </a:cubicBezTo>
                  <a:cubicBezTo>
                    <a:pt x="6558" y="10885"/>
                    <a:pt x="6305" y="10632"/>
                    <a:pt x="6305" y="10310"/>
                  </a:cubicBezTo>
                  <a:lnTo>
                    <a:pt x="6305" y="9161"/>
                  </a:lnTo>
                  <a:cubicBezTo>
                    <a:pt x="6305" y="8857"/>
                    <a:pt x="6558" y="8586"/>
                    <a:pt x="6880" y="8586"/>
                  </a:cubicBezTo>
                  <a:close/>
                  <a:moveTo>
                    <a:pt x="575" y="0"/>
                  </a:moveTo>
                  <a:cubicBezTo>
                    <a:pt x="270" y="0"/>
                    <a:pt x="0" y="271"/>
                    <a:pt x="0" y="575"/>
                  </a:cubicBezTo>
                  <a:lnTo>
                    <a:pt x="0" y="16615"/>
                  </a:lnTo>
                  <a:lnTo>
                    <a:pt x="2485" y="16615"/>
                  </a:lnTo>
                  <a:lnTo>
                    <a:pt x="2485" y="12609"/>
                  </a:lnTo>
                  <a:cubicBezTo>
                    <a:pt x="2485" y="12289"/>
                    <a:pt x="2738" y="12034"/>
                    <a:pt x="3060" y="12034"/>
                  </a:cubicBezTo>
                  <a:lnTo>
                    <a:pt x="6119" y="12034"/>
                  </a:lnTo>
                  <a:cubicBezTo>
                    <a:pt x="6423" y="12034"/>
                    <a:pt x="6693" y="12289"/>
                    <a:pt x="6693" y="12609"/>
                  </a:cubicBezTo>
                  <a:lnTo>
                    <a:pt x="6693" y="16615"/>
                  </a:lnTo>
                  <a:lnTo>
                    <a:pt x="9161" y="16615"/>
                  </a:lnTo>
                  <a:lnTo>
                    <a:pt x="9161" y="575"/>
                  </a:lnTo>
                  <a:cubicBezTo>
                    <a:pt x="9161" y="271"/>
                    <a:pt x="8908" y="0"/>
                    <a:pt x="8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1" name="Google Shape;2061;p43"/>
          <p:cNvGrpSpPr/>
          <p:nvPr/>
        </p:nvGrpSpPr>
        <p:grpSpPr>
          <a:xfrm>
            <a:off x="1706345" y="3088557"/>
            <a:ext cx="450463" cy="450625"/>
            <a:chOff x="6003175" y="3531061"/>
            <a:chExt cx="435693" cy="435849"/>
          </a:xfrm>
        </p:grpSpPr>
        <p:sp>
          <p:nvSpPr>
            <p:cNvPr id="2062" name="Google Shape;2062;p43"/>
            <p:cNvSpPr/>
            <p:nvPr/>
          </p:nvSpPr>
          <p:spPr>
            <a:xfrm>
              <a:off x="6191232" y="3796557"/>
              <a:ext cx="59557" cy="93872"/>
            </a:xfrm>
            <a:custGeom>
              <a:avLst/>
              <a:gdLst/>
              <a:ahLst/>
              <a:cxnLst/>
              <a:rect l="l" t="t" r="r" b="b"/>
              <a:pathLst>
                <a:path w="2671" h="4210" extrusionOk="0">
                  <a:moveTo>
                    <a:pt x="0" y="0"/>
                  </a:moveTo>
                  <a:lnTo>
                    <a:pt x="0" y="4209"/>
                  </a:lnTo>
                  <a:lnTo>
                    <a:pt x="2671" y="4209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6344639" y="3732876"/>
              <a:ext cx="50883" cy="102145"/>
            </a:xfrm>
            <a:custGeom>
              <a:avLst/>
              <a:gdLst/>
              <a:ahLst/>
              <a:cxnLst/>
              <a:rect l="l" t="t" r="r" b="b"/>
              <a:pathLst>
                <a:path w="2282" h="4581" extrusionOk="0">
                  <a:moveTo>
                    <a:pt x="0" y="0"/>
                  </a:moveTo>
                  <a:lnTo>
                    <a:pt x="0" y="4580"/>
                  </a:lnTo>
                  <a:lnTo>
                    <a:pt x="2281" y="4580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6046499" y="3732876"/>
              <a:ext cx="51284" cy="102145"/>
            </a:xfrm>
            <a:custGeom>
              <a:avLst/>
              <a:gdLst/>
              <a:ahLst/>
              <a:cxnLst/>
              <a:rect l="l" t="t" r="r" b="b"/>
              <a:pathLst>
                <a:path w="2300" h="4581" extrusionOk="0">
                  <a:moveTo>
                    <a:pt x="1" y="0"/>
                  </a:moveTo>
                  <a:lnTo>
                    <a:pt x="1" y="4580"/>
                  </a:lnTo>
                  <a:lnTo>
                    <a:pt x="2300" y="4580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6029553" y="3677466"/>
              <a:ext cx="85199" cy="29812"/>
            </a:xfrm>
            <a:custGeom>
              <a:avLst/>
              <a:gdLst/>
              <a:ahLst/>
              <a:cxnLst/>
              <a:rect l="l" t="t" r="r" b="b"/>
              <a:pathLst>
                <a:path w="3821" h="1337" extrusionOk="0">
                  <a:moveTo>
                    <a:pt x="1" y="0"/>
                  </a:moveTo>
                  <a:lnTo>
                    <a:pt x="1" y="575"/>
                  </a:lnTo>
                  <a:cubicBezTo>
                    <a:pt x="1" y="998"/>
                    <a:pt x="339" y="1336"/>
                    <a:pt x="761" y="1336"/>
                  </a:cubicBezTo>
                  <a:lnTo>
                    <a:pt x="3060" y="1336"/>
                  </a:lnTo>
                  <a:cubicBezTo>
                    <a:pt x="3483" y="1336"/>
                    <a:pt x="3821" y="998"/>
                    <a:pt x="3821" y="575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6029553" y="3860618"/>
              <a:ext cx="85199" cy="29812"/>
            </a:xfrm>
            <a:custGeom>
              <a:avLst/>
              <a:gdLst/>
              <a:ahLst/>
              <a:cxnLst/>
              <a:rect l="l" t="t" r="r" b="b"/>
              <a:pathLst>
                <a:path w="3821" h="1337" extrusionOk="0">
                  <a:moveTo>
                    <a:pt x="761" y="0"/>
                  </a:moveTo>
                  <a:cubicBezTo>
                    <a:pt x="339" y="0"/>
                    <a:pt x="1" y="339"/>
                    <a:pt x="1" y="762"/>
                  </a:cubicBezTo>
                  <a:lnTo>
                    <a:pt x="1" y="1336"/>
                  </a:lnTo>
                  <a:lnTo>
                    <a:pt x="3821" y="1336"/>
                  </a:lnTo>
                  <a:lnTo>
                    <a:pt x="3821" y="762"/>
                  </a:lnTo>
                  <a:cubicBezTo>
                    <a:pt x="3821" y="339"/>
                    <a:pt x="3483" y="0"/>
                    <a:pt x="3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6327648" y="3677466"/>
              <a:ext cx="84842" cy="29812"/>
            </a:xfrm>
            <a:custGeom>
              <a:avLst/>
              <a:gdLst/>
              <a:ahLst/>
              <a:cxnLst/>
              <a:rect l="l" t="t" r="r" b="b"/>
              <a:pathLst>
                <a:path w="3805" h="1337" extrusionOk="0">
                  <a:moveTo>
                    <a:pt x="1" y="0"/>
                  </a:moveTo>
                  <a:lnTo>
                    <a:pt x="1" y="575"/>
                  </a:lnTo>
                  <a:cubicBezTo>
                    <a:pt x="1" y="998"/>
                    <a:pt x="339" y="1336"/>
                    <a:pt x="762" y="1336"/>
                  </a:cubicBezTo>
                  <a:lnTo>
                    <a:pt x="3043" y="1336"/>
                  </a:lnTo>
                  <a:cubicBezTo>
                    <a:pt x="3466" y="1336"/>
                    <a:pt x="3804" y="998"/>
                    <a:pt x="3804" y="575"/>
                  </a:cubicBezTo>
                  <a:lnTo>
                    <a:pt x="38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6327648" y="3860618"/>
              <a:ext cx="84842" cy="29812"/>
            </a:xfrm>
            <a:custGeom>
              <a:avLst/>
              <a:gdLst/>
              <a:ahLst/>
              <a:cxnLst/>
              <a:rect l="l" t="t" r="r" b="b"/>
              <a:pathLst>
                <a:path w="3805" h="1337" extrusionOk="0">
                  <a:moveTo>
                    <a:pt x="762" y="0"/>
                  </a:moveTo>
                  <a:cubicBezTo>
                    <a:pt x="339" y="0"/>
                    <a:pt x="1" y="339"/>
                    <a:pt x="1" y="762"/>
                  </a:cubicBezTo>
                  <a:lnTo>
                    <a:pt x="1" y="1336"/>
                  </a:lnTo>
                  <a:lnTo>
                    <a:pt x="3804" y="1336"/>
                  </a:lnTo>
                  <a:lnTo>
                    <a:pt x="3804" y="762"/>
                  </a:lnTo>
                  <a:cubicBezTo>
                    <a:pt x="3804" y="339"/>
                    <a:pt x="3466" y="0"/>
                    <a:pt x="3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6161086" y="3915648"/>
              <a:ext cx="120250" cy="51262"/>
            </a:xfrm>
            <a:custGeom>
              <a:avLst/>
              <a:gdLst/>
              <a:ahLst/>
              <a:cxnLst/>
              <a:rect l="l" t="t" r="r" b="b"/>
              <a:pathLst>
                <a:path w="5393" h="2299" extrusionOk="0">
                  <a:moveTo>
                    <a:pt x="1133" y="0"/>
                  </a:moveTo>
                  <a:lnTo>
                    <a:pt x="0" y="2299"/>
                  </a:lnTo>
                  <a:lnTo>
                    <a:pt x="5393" y="2299"/>
                  </a:lnTo>
                  <a:lnTo>
                    <a:pt x="42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6284324" y="3915648"/>
              <a:ext cx="154544" cy="51262"/>
            </a:xfrm>
            <a:custGeom>
              <a:avLst/>
              <a:gdLst/>
              <a:ahLst/>
              <a:cxnLst/>
              <a:rect l="l" t="t" r="r" b="b"/>
              <a:pathLst>
                <a:path w="6931" h="2299" extrusionOk="0">
                  <a:moveTo>
                    <a:pt x="1" y="0"/>
                  </a:moveTo>
                  <a:lnTo>
                    <a:pt x="1150" y="2299"/>
                  </a:lnTo>
                  <a:lnTo>
                    <a:pt x="6372" y="2299"/>
                  </a:lnTo>
                  <a:cubicBezTo>
                    <a:pt x="6676" y="2299"/>
                    <a:pt x="6931" y="2046"/>
                    <a:pt x="6931" y="1724"/>
                  </a:cubicBezTo>
                  <a:lnTo>
                    <a:pt x="6931" y="575"/>
                  </a:lnTo>
                  <a:cubicBezTo>
                    <a:pt x="6931" y="271"/>
                    <a:pt x="6676" y="0"/>
                    <a:pt x="6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6003175" y="3915648"/>
              <a:ext cx="154901" cy="51262"/>
            </a:xfrm>
            <a:custGeom>
              <a:avLst/>
              <a:gdLst/>
              <a:ahLst/>
              <a:cxnLst/>
              <a:rect l="l" t="t" r="r" b="b"/>
              <a:pathLst>
                <a:path w="6947" h="2299" extrusionOk="0">
                  <a:moveTo>
                    <a:pt x="575" y="0"/>
                  </a:moveTo>
                  <a:cubicBezTo>
                    <a:pt x="254" y="0"/>
                    <a:pt x="1" y="271"/>
                    <a:pt x="1" y="575"/>
                  </a:cubicBezTo>
                  <a:lnTo>
                    <a:pt x="1" y="1724"/>
                  </a:lnTo>
                  <a:cubicBezTo>
                    <a:pt x="1" y="2046"/>
                    <a:pt x="254" y="2299"/>
                    <a:pt x="575" y="2299"/>
                  </a:cubicBezTo>
                  <a:lnTo>
                    <a:pt x="5798" y="2299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6003175" y="3531061"/>
              <a:ext cx="435693" cy="120786"/>
            </a:xfrm>
            <a:custGeom>
              <a:avLst/>
              <a:gdLst/>
              <a:ahLst/>
              <a:cxnLst/>
              <a:rect l="l" t="t" r="r" b="b"/>
              <a:pathLst>
                <a:path w="19540" h="5417" extrusionOk="0">
                  <a:moveTo>
                    <a:pt x="7488" y="3136"/>
                  </a:moveTo>
                  <a:cubicBezTo>
                    <a:pt x="7810" y="3136"/>
                    <a:pt x="8062" y="3389"/>
                    <a:pt x="8062" y="3710"/>
                  </a:cubicBezTo>
                  <a:cubicBezTo>
                    <a:pt x="8062" y="4015"/>
                    <a:pt x="7810" y="4285"/>
                    <a:pt x="7488" y="4285"/>
                  </a:cubicBezTo>
                  <a:cubicBezTo>
                    <a:pt x="7167" y="4285"/>
                    <a:pt x="6913" y="4015"/>
                    <a:pt x="6913" y="3710"/>
                  </a:cubicBezTo>
                  <a:cubicBezTo>
                    <a:pt x="6913" y="3389"/>
                    <a:pt x="7167" y="3136"/>
                    <a:pt x="7488" y="3136"/>
                  </a:cubicBezTo>
                  <a:close/>
                  <a:moveTo>
                    <a:pt x="9770" y="3136"/>
                  </a:moveTo>
                  <a:cubicBezTo>
                    <a:pt x="10091" y="3136"/>
                    <a:pt x="10345" y="3389"/>
                    <a:pt x="10345" y="3710"/>
                  </a:cubicBezTo>
                  <a:cubicBezTo>
                    <a:pt x="10345" y="4015"/>
                    <a:pt x="10091" y="4285"/>
                    <a:pt x="9770" y="4285"/>
                  </a:cubicBezTo>
                  <a:cubicBezTo>
                    <a:pt x="9466" y="4285"/>
                    <a:pt x="9212" y="4015"/>
                    <a:pt x="9212" y="3710"/>
                  </a:cubicBezTo>
                  <a:cubicBezTo>
                    <a:pt x="9212" y="3389"/>
                    <a:pt x="9466" y="3136"/>
                    <a:pt x="9770" y="3136"/>
                  </a:cubicBezTo>
                  <a:close/>
                  <a:moveTo>
                    <a:pt x="12069" y="3136"/>
                  </a:moveTo>
                  <a:cubicBezTo>
                    <a:pt x="12389" y="3136"/>
                    <a:pt x="12644" y="3389"/>
                    <a:pt x="12644" y="3710"/>
                  </a:cubicBezTo>
                  <a:cubicBezTo>
                    <a:pt x="12644" y="4015"/>
                    <a:pt x="12389" y="4285"/>
                    <a:pt x="12069" y="4285"/>
                  </a:cubicBezTo>
                  <a:cubicBezTo>
                    <a:pt x="11747" y="4285"/>
                    <a:pt x="11494" y="4015"/>
                    <a:pt x="11494" y="3710"/>
                  </a:cubicBezTo>
                  <a:cubicBezTo>
                    <a:pt x="11494" y="3389"/>
                    <a:pt x="11747" y="3136"/>
                    <a:pt x="12069" y="3136"/>
                  </a:cubicBezTo>
                  <a:close/>
                  <a:moveTo>
                    <a:pt x="9776" y="0"/>
                  </a:moveTo>
                  <a:cubicBezTo>
                    <a:pt x="9715" y="0"/>
                    <a:pt x="9651" y="9"/>
                    <a:pt x="9584" y="26"/>
                  </a:cubicBezTo>
                  <a:lnTo>
                    <a:pt x="389" y="3169"/>
                  </a:lnTo>
                  <a:cubicBezTo>
                    <a:pt x="152" y="3237"/>
                    <a:pt x="1" y="3456"/>
                    <a:pt x="1" y="3710"/>
                  </a:cubicBezTo>
                  <a:lnTo>
                    <a:pt x="1" y="4842"/>
                  </a:lnTo>
                  <a:cubicBezTo>
                    <a:pt x="1" y="5164"/>
                    <a:pt x="254" y="5417"/>
                    <a:pt x="575" y="5417"/>
                  </a:cubicBezTo>
                  <a:lnTo>
                    <a:pt x="18981" y="5417"/>
                  </a:lnTo>
                  <a:cubicBezTo>
                    <a:pt x="19285" y="5417"/>
                    <a:pt x="19540" y="5164"/>
                    <a:pt x="19540" y="4842"/>
                  </a:cubicBezTo>
                  <a:lnTo>
                    <a:pt x="19540" y="3710"/>
                  </a:lnTo>
                  <a:cubicBezTo>
                    <a:pt x="19540" y="3456"/>
                    <a:pt x="19387" y="3237"/>
                    <a:pt x="19168" y="3169"/>
                  </a:cubicBezTo>
                  <a:lnTo>
                    <a:pt x="9955" y="26"/>
                  </a:lnTo>
                  <a:cubicBezTo>
                    <a:pt x="9897" y="9"/>
                    <a:pt x="9837" y="0"/>
                    <a:pt x="9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6123380" y="3677466"/>
              <a:ext cx="195638" cy="212963"/>
            </a:xfrm>
            <a:custGeom>
              <a:avLst/>
              <a:gdLst/>
              <a:ahLst/>
              <a:cxnLst/>
              <a:rect l="l" t="t" r="r" b="b"/>
              <a:pathLst>
                <a:path w="8774" h="9551" extrusionOk="0">
                  <a:moveTo>
                    <a:pt x="762" y="0"/>
                  </a:moveTo>
                  <a:lnTo>
                    <a:pt x="762" y="575"/>
                  </a:lnTo>
                  <a:cubicBezTo>
                    <a:pt x="762" y="1201"/>
                    <a:pt x="458" y="1758"/>
                    <a:pt x="1" y="2096"/>
                  </a:cubicBezTo>
                  <a:lnTo>
                    <a:pt x="1" y="7437"/>
                  </a:lnTo>
                  <a:cubicBezTo>
                    <a:pt x="458" y="7793"/>
                    <a:pt x="762" y="8350"/>
                    <a:pt x="762" y="8976"/>
                  </a:cubicBezTo>
                  <a:lnTo>
                    <a:pt x="762" y="9550"/>
                  </a:lnTo>
                  <a:lnTo>
                    <a:pt x="1911" y="9550"/>
                  </a:lnTo>
                  <a:lnTo>
                    <a:pt x="1911" y="5341"/>
                  </a:lnTo>
                  <a:lnTo>
                    <a:pt x="1709" y="5341"/>
                  </a:lnTo>
                  <a:cubicBezTo>
                    <a:pt x="1404" y="5341"/>
                    <a:pt x="1134" y="5088"/>
                    <a:pt x="1134" y="4766"/>
                  </a:cubicBezTo>
                  <a:cubicBezTo>
                    <a:pt x="1134" y="4462"/>
                    <a:pt x="1404" y="4192"/>
                    <a:pt x="1709" y="4192"/>
                  </a:cubicBezTo>
                  <a:lnTo>
                    <a:pt x="7050" y="4192"/>
                  </a:lnTo>
                  <a:cubicBezTo>
                    <a:pt x="7370" y="4192"/>
                    <a:pt x="7624" y="4462"/>
                    <a:pt x="7624" y="4766"/>
                  </a:cubicBezTo>
                  <a:cubicBezTo>
                    <a:pt x="7624" y="5088"/>
                    <a:pt x="7370" y="5341"/>
                    <a:pt x="7050" y="5341"/>
                  </a:cubicBezTo>
                  <a:lnTo>
                    <a:pt x="6863" y="5341"/>
                  </a:lnTo>
                  <a:lnTo>
                    <a:pt x="6863" y="9550"/>
                  </a:lnTo>
                  <a:lnTo>
                    <a:pt x="8012" y="9550"/>
                  </a:lnTo>
                  <a:lnTo>
                    <a:pt x="8012" y="8976"/>
                  </a:lnTo>
                  <a:cubicBezTo>
                    <a:pt x="8012" y="8350"/>
                    <a:pt x="8317" y="7793"/>
                    <a:pt x="8774" y="7437"/>
                  </a:cubicBezTo>
                  <a:lnTo>
                    <a:pt x="8774" y="2096"/>
                  </a:lnTo>
                  <a:cubicBezTo>
                    <a:pt x="8317" y="1758"/>
                    <a:pt x="8012" y="1201"/>
                    <a:pt x="8012" y="575"/>
                  </a:cubicBezTo>
                  <a:lnTo>
                    <a:pt x="80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43"/>
          <p:cNvGrpSpPr/>
          <p:nvPr/>
        </p:nvGrpSpPr>
        <p:grpSpPr>
          <a:xfrm>
            <a:off x="1704590" y="1304797"/>
            <a:ext cx="453967" cy="450463"/>
            <a:chOff x="6002796" y="4227323"/>
            <a:chExt cx="439082" cy="435693"/>
          </a:xfrm>
        </p:grpSpPr>
        <p:sp>
          <p:nvSpPr>
            <p:cNvPr id="2075" name="Google Shape;2075;p43"/>
            <p:cNvSpPr/>
            <p:nvPr/>
          </p:nvSpPr>
          <p:spPr>
            <a:xfrm>
              <a:off x="6098898" y="4322667"/>
              <a:ext cx="9833" cy="26043"/>
            </a:xfrm>
            <a:custGeom>
              <a:avLst/>
              <a:gdLst/>
              <a:ahLst/>
              <a:cxnLst/>
              <a:rect l="l" t="t" r="r" b="b"/>
              <a:pathLst>
                <a:path w="441" h="1168" extrusionOk="0">
                  <a:moveTo>
                    <a:pt x="1" y="0"/>
                  </a:moveTo>
                  <a:lnTo>
                    <a:pt x="1" y="1167"/>
                  </a:lnTo>
                  <a:cubicBezTo>
                    <a:pt x="220" y="1066"/>
                    <a:pt x="355" y="845"/>
                    <a:pt x="389" y="643"/>
                  </a:cubicBezTo>
                  <a:cubicBezTo>
                    <a:pt x="407" y="541"/>
                    <a:pt x="440" y="16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6079321" y="4284605"/>
              <a:ext cx="6801" cy="18886"/>
            </a:xfrm>
            <a:custGeom>
              <a:avLst/>
              <a:gdLst/>
              <a:ahLst/>
              <a:cxnLst/>
              <a:rect l="l" t="t" r="r" b="b"/>
              <a:pathLst>
                <a:path w="305" h="847" extrusionOk="0">
                  <a:moveTo>
                    <a:pt x="304" y="1"/>
                  </a:moveTo>
                  <a:cubicBezTo>
                    <a:pt x="151" y="69"/>
                    <a:pt x="68" y="238"/>
                    <a:pt x="34" y="373"/>
                  </a:cubicBezTo>
                  <a:cubicBezTo>
                    <a:pt x="0" y="524"/>
                    <a:pt x="50" y="659"/>
                    <a:pt x="135" y="727"/>
                  </a:cubicBezTo>
                  <a:cubicBezTo>
                    <a:pt x="185" y="778"/>
                    <a:pt x="253" y="812"/>
                    <a:pt x="304" y="846"/>
                  </a:cubicBezTo>
                  <a:lnTo>
                    <a:pt x="3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6003175" y="4227323"/>
              <a:ext cx="178670" cy="178670"/>
            </a:xfrm>
            <a:custGeom>
              <a:avLst/>
              <a:gdLst/>
              <a:ahLst/>
              <a:cxnLst/>
              <a:rect l="l" t="t" r="r" b="b"/>
              <a:pathLst>
                <a:path w="8013" h="8013" extrusionOk="0">
                  <a:moveTo>
                    <a:pt x="4006" y="1437"/>
                  </a:moveTo>
                  <a:cubicBezTo>
                    <a:pt x="4175" y="1437"/>
                    <a:pt x="4294" y="1556"/>
                    <a:pt x="4294" y="1707"/>
                  </a:cubicBezTo>
                  <a:lnTo>
                    <a:pt x="4294" y="1944"/>
                  </a:lnTo>
                  <a:cubicBezTo>
                    <a:pt x="4614" y="1995"/>
                    <a:pt x="4835" y="2147"/>
                    <a:pt x="4936" y="2266"/>
                  </a:cubicBezTo>
                  <a:cubicBezTo>
                    <a:pt x="5038" y="2383"/>
                    <a:pt x="5020" y="2570"/>
                    <a:pt x="4902" y="2671"/>
                  </a:cubicBezTo>
                  <a:cubicBezTo>
                    <a:pt x="4845" y="2720"/>
                    <a:pt x="4777" y="2745"/>
                    <a:pt x="4709" y="2745"/>
                  </a:cubicBezTo>
                  <a:cubicBezTo>
                    <a:pt x="4637" y="2745"/>
                    <a:pt x="4566" y="2716"/>
                    <a:pt x="4513" y="2654"/>
                  </a:cubicBezTo>
                  <a:cubicBezTo>
                    <a:pt x="4497" y="2638"/>
                    <a:pt x="4429" y="2570"/>
                    <a:pt x="4294" y="2536"/>
                  </a:cubicBezTo>
                  <a:lnTo>
                    <a:pt x="4294" y="3668"/>
                  </a:lnTo>
                  <a:cubicBezTo>
                    <a:pt x="4362" y="3702"/>
                    <a:pt x="4412" y="3719"/>
                    <a:pt x="4479" y="3736"/>
                  </a:cubicBezTo>
                  <a:cubicBezTo>
                    <a:pt x="5038" y="3938"/>
                    <a:pt x="5342" y="4445"/>
                    <a:pt x="5240" y="5020"/>
                  </a:cubicBezTo>
                  <a:cubicBezTo>
                    <a:pt x="5173" y="5460"/>
                    <a:pt x="4835" y="5917"/>
                    <a:pt x="4294" y="6052"/>
                  </a:cubicBezTo>
                  <a:lnTo>
                    <a:pt x="4294" y="6288"/>
                  </a:lnTo>
                  <a:cubicBezTo>
                    <a:pt x="4294" y="6457"/>
                    <a:pt x="4175" y="6575"/>
                    <a:pt x="4006" y="6575"/>
                  </a:cubicBezTo>
                  <a:cubicBezTo>
                    <a:pt x="3854" y="6575"/>
                    <a:pt x="3719" y="6457"/>
                    <a:pt x="3719" y="6288"/>
                  </a:cubicBezTo>
                  <a:lnTo>
                    <a:pt x="3719" y="6086"/>
                  </a:lnTo>
                  <a:cubicBezTo>
                    <a:pt x="3449" y="6068"/>
                    <a:pt x="3212" y="6000"/>
                    <a:pt x="2890" y="5781"/>
                  </a:cubicBezTo>
                  <a:cubicBezTo>
                    <a:pt x="2755" y="5696"/>
                    <a:pt x="2721" y="5527"/>
                    <a:pt x="2807" y="5392"/>
                  </a:cubicBezTo>
                  <a:cubicBezTo>
                    <a:pt x="2860" y="5306"/>
                    <a:pt x="2954" y="5262"/>
                    <a:pt x="3050" y="5262"/>
                  </a:cubicBezTo>
                  <a:cubicBezTo>
                    <a:pt x="3106" y="5262"/>
                    <a:pt x="3162" y="5277"/>
                    <a:pt x="3212" y="5308"/>
                  </a:cubicBezTo>
                  <a:cubicBezTo>
                    <a:pt x="3415" y="5443"/>
                    <a:pt x="3533" y="5493"/>
                    <a:pt x="3719" y="5511"/>
                  </a:cubicBezTo>
                  <a:lnTo>
                    <a:pt x="3719" y="4057"/>
                  </a:lnTo>
                  <a:cubicBezTo>
                    <a:pt x="3499" y="3956"/>
                    <a:pt x="3330" y="3855"/>
                    <a:pt x="3195" y="3753"/>
                  </a:cubicBezTo>
                  <a:cubicBezTo>
                    <a:pt x="2942" y="3550"/>
                    <a:pt x="2823" y="3195"/>
                    <a:pt x="2890" y="2823"/>
                  </a:cubicBezTo>
                  <a:cubicBezTo>
                    <a:pt x="2958" y="2435"/>
                    <a:pt x="3246" y="2113"/>
                    <a:pt x="3618" y="1995"/>
                  </a:cubicBezTo>
                  <a:cubicBezTo>
                    <a:pt x="3652" y="1995"/>
                    <a:pt x="3685" y="1978"/>
                    <a:pt x="3719" y="1961"/>
                  </a:cubicBezTo>
                  <a:lnTo>
                    <a:pt x="3719" y="1707"/>
                  </a:lnTo>
                  <a:cubicBezTo>
                    <a:pt x="3719" y="1556"/>
                    <a:pt x="3854" y="1437"/>
                    <a:pt x="4006" y="1437"/>
                  </a:cubicBezTo>
                  <a:close/>
                  <a:moveTo>
                    <a:pt x="4006" y="1"/>
                  </a:moveTo>
                  <a:cubicBezTo>
                    <a:pt x="1809" y="1"/>
                    <a:pt x="1" y="1792"/>
                    <a:pt x="1" y="4006"/>
                  </a:cubicBezTo>
                  <a:cubicBezTo>
                    <a:pt x="1" y="6221"/>
                    <a:pt x="1809" y="8012"/>
                    <a:pt x="4006" y="8012"/>
                  </a:cubicBezTo>
                  <a:cubicBezTo>
                    <a:pt x="6221" y="8012"/>
                    <a:pt x="8012" y="6221"/>
                    <a:pt x="8012" y="4006"/>
                  </a:cubicBezTo>
                  <a:cubicBezTo>
                    <a:pt x="8012" y="1792"/>
                    <a:pt x="6221" y="1"/>
                    <a:pt x="4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6002796" y="4500356"/>
              <a:ext cx="120607" cy="127609"/>
            </a:xfrm>
            <a:custGeom>
              <a:avLst/>
              <a:gdLst/>
              <a:ahLst/>
              <a:cxnLst/>
              <a:rect l="l" t="t" r="r" b="b"/>
              <a:pathLst>
                <a:path w="5409" h="5723" extrusionOk="0">
                  <a:moveTo>
                    <a:pt x="1775" y="1"/>
                  </a:moveTo>
                  <a:cubicBezTo>
                    <a:pt x="1627" y="1"/>
                    <a:pt x="1480" y="60"/>
                    <a:pt x="1370" y="178"/>
                  </a:cubicBezTo>
                  <a:lnTo>
                    <a:pt x="221" y="1311"/>
                  </a:lnTo>
                  <a:cubicBezTo>
                    <a:pt x="0" y="1548"/>
                    <a:pt x="0" y="1902"/>
                    <a:pt x="221" y="2123"/>
                  </a:cubicBezTo>
                  <a:cubicBezTo>
                    <a:pt x="339" y="2241"/>
                    <a:pt x="487" y="2300"/>
                    <a:pt x="632" y="2300"/>
                  </a:cubicBezTo>
                  <a:cubicBezTo>
                    <a:pt x="778" y="2300"/>
                    <a:pt x="922" y="2241"/>
                    <a:pt x="1032" y="2123"/>
                  </a:cubicBezTo>
                  <a:lnTo>
                    <a:pt x="1201" y="1954"/>
                  </a:lnTo>
                  <a:lnTo>
                    <a:pt x="1201" y="4016"/>
                  </a:lnTo>
                  <a:cubicBezTo>
                    <a:pt x="1201" y="4962"/>
                    <a:pt x="1978" y="5722"/>
                    <a:pt x="2925" y="5722"/>
                  </a:cubicBezTo>
                  <a:lnTo>
                    <a:pt x="4834" y="5722"/>
                  </a:lnTo>
                  <a:cubicBezTo>
                    <a:pt x="5156" y="5722"/>
                    <a:pt x="5409" y="5469"/>
                    <a:pt x="5409" y="5165"/>
                  </a:cubicBezTo>
                  <a:cubicBezTo>
                    <a:pt x="5409" y="4843"/>
                    <a:pt x="5156" y="4590"/>
                    <a:pt x="4834" y="4590"/>
                  </a:cubicBezTo>
                  <a:lnTo>
                    <a:pt x="2925" y="4590"/>
                  </a:lnTo>
                  <a:cubicBezTo>
                    <a:pt x="2603" y="4590"/>
                    <a:pt x="2350" y="4336"/>
                    <a:pt x="2350" y="4016"/>
                  </a:cubicBezTo>
                  <a:lnTo>
                    <a:pt x="2350" y="1954"/>
                  </a:lnTo>
                  <a:lnTo>
                    <a:pt x="2519" y="2123"/>
                  </a:lnTo>
                  <a:cubicBezTo>
                    <a:pt x="2629" y="2241"/>
                    <a:pt x="2777" y="2300"/>
                    <a:pt x="2924" y="2300"/>
                  </a:cubicBezTo>
                  <a:cubicBezTo>
                    <a:pt x="3072" y="2300"/>
                    <a:pt x="3220" y="2241"/>
                    <a:pt x="3331" y="2123"/>
                  </a:cubicBezTo>
                  <a:cubicBezTo>
                    <a:pt x="3550" y="1902"/>
                    <a:pt x="3550" y="1548"/>
                    <a:pt x="3331" y="1311"/>
                  </a:cubicBezTo>
                  <a:lnTo>
                    <a:pt x="2181" y="178"/>
                  </a:lnTo>
                  <a:cubicBezTo>
                    <a:pt x="2071" y="60"/>
                    <a:pt x="1923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6233820" y="4270647"/>
              <a:ext cx="120629" cy="127698"/>
            </a:xfrm>
            <a:custGeom>
              <a:avLst/>
              <a:gdLst/>
              <a:ahLst/>
              <a:cxnLst/>
              <a:rect l="l" t="t" r="r" b="b"/>
              <a:pathLst>
                <a:path w="5410" h="5727" extrusionOk="0">
                  <a:moveTo>
                    <a:pt x="576" y="1"/>
                  </a:moveTo>
                  <a:cubicBezTo>
                    <a:pt x="254" y="1"/>
                    <a:pt x="1" y="255"/>
                    <a:pt x="1" y="576"/>
                  </a:cubicBezTo>
                  <a:cubicBezTo>
                    <a:pt x="1" y="897"/>
                    <a:pt x="254" y="1150"/>
                    <a:pt x="576" y="1150"/>
                  </a:cubicBezTo>
                  <a:lnTo>
                    <a:pt x="2485" y="1150"/>
                  </a:lnTo>
                  <a:cubicBezTo>
                    <a:pt x="2807" y="1150"/>
                    <a:pt x="3059" y="1404"/>
                    <a:pt x="3059" y="1725"/>
                  </a:cubicBezTo>
                  <a:lnTo>
                    <a:pt x="3059" y="3771"/>
                  </a:lnTo>
                  <a:lnTo>
                    <a:pt x="2890" y="3602"/>
                  </a:lnTo>
                  <a:cubicBezTo>
                    <a:pt x="2781" y="3492"/>
                    <a:pt x="2633" y="3436"/>
                    <a:pt x="2485" y="3436"/>
                  </a:cubicBezTo>
                  <a:cubicBezTo>
                    <a:pt x="2337" y="3436"/>
                    <a:pt x="2189" y="3492"/>
                    <a:pt x="2079" y="3602"/>
                  </a:cubicBezTo>
                  <a:cubicBezTo>
                    <a:pt x="1860" y="3821"/>
                    <a:pt x="1860" y="4193"/>
                    <a:pt x="2079" y="4413"/>
                  </a:cubicBezTo>
                  <a:lnTo>
                    <a:pt x="3228" y="5562"/>
                  </a:lnTo>
                  <a:cubicBezTo>
                    <a:pt x="3339" y="5672"/>
                    <a:pt x="3487" y="5727"/>
                    <a:pt x="3635" y="5727"/>
                  </a:cubicBezTo>
                  <a:cubicBezTo>
                    <a:pt x="3783" y="5727"/>
                    <a:pt x="3930" y="5672"/>
                    <a:pt x="4040" y="5562"/>
                  </a:cubicBezTo>
                  <a:lnTo>
                    <a:pt x="5173" y="4413"/>
                  </a:lnTo>
                  <a:cubicBezTo>
                    <a:pt x="5410" y="4193"/>
                    <a:pt x="5410" y="3821"/>
                    <a:pt x="5173" y="3602"/>
                  </a:cubicBezTo>
                  <a:cubicBezTo>
                    <a:pt x="5063" y="3492"/>
                    <a:pt x="4919" y="3436"/>
                    <a:pt x="4775" y="3436"/>
                  </a:cubicBezTo>
                  <a:cubicBezTo>
                    <a:pt x="4632" y="3436"/>
                    <a:pt x="4488" y="3492"/>
                    <a:pt x="4378" y="3602"/>
                  </a:cubicBezTo>
                  <a:lnTo>
                    <a:pt x="4209" y="3771"/>
                  </a:lnTo>
                  <a:lnTo>
                    <a:pt x="4209" y="1725"/>
                  </a:lnTo>
                  <a:cubicBezTo>
                    <a:pt x="4209" y="778"/>
                    <a:pt x="3431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6121128" y="4450052"/>
              <a:ext cx="97998" cy="59958"/>
            </a:xfrm>
            <a:custGeom>
              <a:avLst/>
              <a:gdLst/>
              <a:ahLst/>
              <a:cxnLst/>
              <a:rect l="l" t="t" r="r" b="b"/>
              <a:pathLst>
                <a:path w="4395" h="2689" extrusionOk="0">
                  <a:moveTo>
                    <a:pt x="1472" y="0"/>
                  </a:moveTo>
                  <a:cubicBezTo>
                    <a:pt x="1251" y="0"/>
                    <a:pt x="1048" y="135"/>
                    <a:pt x="965" y="322"/>
                  </a:cubicBezTo>
                  <a:lnTo>
                    <a:pt x="203" y="1859"/>
                  </a:lnTo>
                  <a:cubicBezTo>
                    <a:pt x="0" y="2231"/>
                    <a:pt x="288" y="2688"/>
                    <a:pt x="710" y="2688"/>
                  </a:cubicBezTo>
                  <a:lnTo>
                    <a:pt x="1386" y="2688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6343880" y="4450052"/>
              <a:ext cx="97998" cy="59958"/>
            </a:xfrm>
            <a:custGeom>
              <a:avLst/>
              <a:gdLst/>
              <a:ahLst/>
              <a:cxnLst/>
              <a:rect l="l" t="t" r="r" b="b"/>
              <a:pathLst>
                <a:path w="4395" h="2689" extrusionOk="0">
                  <a:moveTo>
                    <a:pt x="0" y="0"/>
                  </a:moveTo>
                  <a:lnTo>
                    <a:pt x="3009" y="2688"/>
                  </a:lnTo>
                  <a:lnTo>
                    <a:pt x="3701" y="2688"/>
                  </a:lnTo>
                  <a:cubicBezTo>
                    <a:pt x="4124" y="2688"/>
                    <a:pt x="4395" y="2231"/>
                    <a:pt x="4208" y="1859"/>
                  </a:cubicBezTo>
                  <a:lnTo>
                    <a:pt x="3448" y="322"/>
                  </a:lnTo>
                  <a:cubicBezTo>
                    <a:pt x="3347" y="135"/>
                    <a:pt x="3144" y="0"/>
                    <a:pt x="2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6141107" y="4433084"/>
              <a:ext cx="280792" cy="229932"/>
            </a:xfrm>
            <a:custGeom>
              <a:avLst/>
              <a:gdLst/>
              <a:ahLst/>
              <a:cxnLst/>
              <a:rect l="l" t="t" r="r" b="b"/>
              <a:pathLst>
                <a:path w="12593" h="10312" extrusionOk="0">
                  <a:moveTo>
                    <a:pt x="6305" y="3060"/>
                  </a:moveTo>
                  <a:cubicBezTo>
                    <a:pt x="6609" y="3060"/>
                    <a:pt x="6879" y="3314"/>
                    <a:pt x="6879" y="3635"/>
                  </a:cubicBezTo>
                  <a:cubicBezTo>
                    <a:pt x="6879" y="3956"/>
                    <a:pt x="6609" y="4209"/>
                    <a:pt x="6305" y="4209"/>
                  </a:cubicBezTo>
                  <a:cubicBezTo>
                    <a:pt x="5984" y="4209"/>
                    <a:pt x="5730" y="3956"/>
                    <a:pt x="5730" y="3635"/>
                  </a:cubicBezTo>
                  <a:cubicBezTo>
                    <a:pt x="5730" y="3314"/>
                    <a:pt x="5984" y="3060"/>
                    <a:pt x="6305" y="3060"/>
                  </a:cubicBezTo>
                  <a:close/>
                  <a:moveTo>
                    <a:pt x="2857" y="5730"/>
                  </a:moveTo>
                  <a:cubicBezTo>
                    <a:pt x="3179" y="5730"/>
                    <a:pt x="3431" y="5985"/>
                    <a:pt x="3431" y="6305"/>
                  </a:cubicBezTo>
                  <a:lnTo>
                    <a:pt x="3431" y="7454"/>
                  </a:lnTo>
                  <a:cubicBezTo>
                    <a:pt x="3431" y="7759"/>
                    <a:pt x="3179" y="8029"/>
                    <a:pt x="2857" y="8029"/>
                  </a:cubicBezTo>
                  <a:cubicBezTo>
                    <a:pt x="2552" y="8029"/>
                    <a:pt x="2300" y="7759"/>
                    <a:pt x="2300" y="7454"/>
                  </a:cubicBezTo>
                  <a:lnTo>
                    <a:pt x="2300" y="6305"/>
                  </a:lnTo>
                  <a:cubicBezTo>
                    <a:pt x="2300" y="5985"/>
                    <a:pt x="2552" y="5730"/>
                    <a:pt x="2857" y="5730"/>
                  </a:cubicBezTo>
                  <a:close/>
                  <a:moveTo>
                    <a:pt x="9737" y="5730"/>
                  </a:moveTo>
                  <a:cubicBezTo>
                    <a:pt x="10057" y="5730"/>
                    <a:pt x="10311" y="5985"/>
                    <a:pt x="10311" y="6305"/>
                  </a:cubicBezTo>
                  <a:lnTo>
                    <a:pt x="10311" y="7454"/>
                  </a:lnTo>
                  <a:cubicBezTo>
                    <a:pt x="10311" y="7759"/>
                    <a:pt x="10057" y="8029"/>
                    <a:pt x="9737" y="8029"/>
                  </a:cubicBezTo>
                  <a:cubicBezTo>
                    <a:pt x="9415" y="8029"/>
                    <a:pt x="9162" y="7759"/>
                    <a:pt x="9162" y="7454"/>
                  </a:cubicBezTo>
                  <a:lnTo>
                    <a:pt x="9162" y="6305"/>
                  </a:lnTo>
                  <a:cubicBezTo>
                    <a:pt x="9162" y="5985"/>
                    <a:pt x="9415" y="5730"/>
                    <a:pt x="9737" y="5730"/>
                  </a:cubicBezTo>
                  <a:close/>
                  <a:moveTo>
                    <a:pt x="6297" y="1"/>
                  </a:moveTo>
                  <a:cubicBezTo>
                    <a:pt x="6161" y="1"/>
                    <a:pt x="6026" y="51"/>
                    <a:pt x="5917" y="153"/>
                  </a:cubicBezTo>
                  <a:lnTo>
                    <a:pt x="930" y="4581"/>
                  </a:lnTo>
                  <a:lnTo>
                    <a:pt x="1" y="4581"/>
                  </a:lnTo>
                  <a:lnTo>
                    <a:pt x="1" y="9737"/>
                  </a:lnTo>
                  <a:cubicBezTo>
                    <a:pt x="1" y="10057"/>
                    <a:pt x="254" y="10312"/>
                    <a:pt x="576" y="10312"/>
                  </a:cubicBezTo>
                  <a:lnTo>
                    <a:pt x="4581" y="10312"/>
                  </a:lnTo>
                  <a:lnTo>
                    <a:pt x="4581" y="6305"/>
                  </a:lnTo>
                  <a:cubicBezTo>
                    <a:pt x="4581" y="5985"/>
                    <a:pt x="4835" y="5730"/>
                    <a:pt x="5155" y="5730"/>
                  </a:cubicBezTo>
                  <a:lnTo>
                    <a:pt x="7438" y="5730"/>
                  </a:lnTo>
                  <a:cubicBezTo>
                    <a:pt x="7758" y="5730"/>
                    <a:pt x="8013" y="5985"/>
                    <a:pt x="8013" y="6305"/>
                  </a:cubicBezTo>
                  <a:lnTo>
                    <a:pt x="8013" y="10312"/>
                  </a:lnTo>
                  <a:lnTo>
                    <a:pt x="12018" y="10312"/>
                  </a:lnTo>
                  <a:cubicBezTo>
                    <a:pt x="12339" y="10312"/>
                    <a:pt x="12592" y="10057"/>
                    <a:pt x="12592" y="9737"/>
                  </a:cubicBezTo>
                  <a:lnTo>
                    <a:pt x="12592" y="4581"/>
                  </a:lnTo>
                  <a:lnTo>
                    <a:pt x="11663" y="4581"/>
                  </a:lnTo>
                  <a:lnTo>
                    <a:pt x="6677" y="153"/>
                  </a:lnTo>
                  <a:cubicBezTo>
                    <a:pt x="6567" y="51"/>
                    <a:pt x="6432" y="1"/>
                    <a:pt x="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6268872" y="4586468"/>
              <a:ext cx="25642" cy="76547"/>
            </a:xfrm>
            <a:custGeom>
              <a:avLst/>
              <a:gdLst/>
              <a:ahLst/>
              <a:cxnLst/>
              <a:rect l="l" t="t" r="r" b="b"/>
              <a:pathLst>
                <a:path w="1150" h="3433" extrusionOk="0">
                  <a:moveTo>
                    <a:pt x="0" y="1"/>
                  </a:moveTo>
                  <a:lnTo>
                    <a:pt x="0" y="3433"/>
                  </a:lnTo>
                  <a:lnTo>
                    <a:pt x="1149" y="3433"/>
                  </a:lnTo>
                  <a:lnTo>
                    <a:pt x="1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4" name="Google Shape;2084;p43"/>
          <p:cNvSpPr/>
          <p:nvPr/>
        </p:nvSpPr>
        <p:spPr>
          <a:xfrm>
            <a:off x="4347792" y="1250198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3"/>
          <p:cNvSpPr/>
          <p:nvPr/>
        </p:nvSpPr>
        <p:spPr>
          <a:xfrm>
            <a:off x="4347792" y="4132473"/>
            <a:ext cx="425100" cy="4356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744;p37">
            <a:extLst>
              <a:ext uri="{FF2B5EF4-FFF2-40B4-BE49-F238E27FC236}">
                <a16:creationId xmlns:a16="http://schemas.microsoft.com/office/drawing/2014/main" id="{B400DB88-BB0C-5547-84E9-02E5D113A14F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10;p46">
            <a:extLst>
              <a:ext uri="{FF2B5EF4-FFF2-40B4-BE49-F238E27FC236}">
                <a16:creationId xmlns:a16="http://schemas.microsoft.com/office/drawing/2014/main" id="{EC6BA501-C60E-CC46-A719-3F80DD93D5FA}"/>
              </a:ext>
            </a:extLst>
          </p:cNvPr>
          <p:cNvSpPr/>
          <p:nvPr/>
        </p:nvSpPr>
        <p:spPr>
          <a:xfrm>
            <a:off x="6959778" y="3304308"/>
            <a:ext cx="1437300" cy="147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DB3E49-87F9-D146-9041-E985D581B488}"/>
              </a:ext>
            </a:extLst>
          </p:cNvPr>
          <p:cNvSpPr/>
          <p:nvPr/>
        </p:nvSpPr>
        <p:spPr>
          <a:xfrm>
            <a:off x="1393606" y="1456919"/>
            <a:ext cx="2315948" cy="18577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2211" name="Google Shape;2211;p46"/>
          <p:cNvSpPr/>
          <p:nvPr/>
        </p:nvSpPr>
        <p:spPr>
          <a:xfrm>
            <a:off x="993925" y="7919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ACE2F-B250-E34C-A4F5-972734FC37EA}"/>
              </a:ext>
            </a:extLst>
          </p:cNvPr>
          <p:cNvSpPr/>
          <p:nvPr/>
        </p:nvSpPr>
        <p:spPr>
          <a:xfrm>
            <a:off x="1913578" y="2052497"/>
            <a:ext cx="1276004" cy="85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EB2EE-3FE0-7947-A703-9E5E416825A7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RL model</a:t>
            </a:r>
            <a:endParaRPr lang="en-US" dirty="0"/>
          </a:p>
        </p:txBody>
      </p:sp>
      <p:sp>
        <p:nvSpPr>
          <p:cNvPr id="7" name="Google Shape;1744;p37">
            <a:extLst>
              <a:ext uri="{FF2B5EF4-FFF2-40B4-BE49-F238E27FC236}">
                <a16:creationId xmlns:a16="http://schemas.microsoft.com/office/drawing/2014/main" id="{FFAB5985-D410-F941-8295-2491B6FFF814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38646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DB3E49-87F9-D146-9041-E985D581B488}"/>
              </a:ext>
            </a:extLst>
          </p:cNvPr>
          <p:cNvSpPr/>
          <p:nvPr/>
        </p:nvSpPr>
        <p:spPr>
          <a:xfrm>
            <a:off x="4914474" y="1456919"/>
            <a:ext cx="2315948" cy="185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2210" name="Google Shape;2210;p46"/>
          <p:cNvSpPr/>
          <p:nvPr/>
        </p:nvSpPr>
        <p:spPr>
          <a:xfrm>
            <a:off x="6959778" y="3304308"/>
            <a:ext cx="1437300" cy="14721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46"/>
          <p:cNvSpPr/>
          <p:nvPr/>
        </p:nvSpPr>
        <p:spPr>
          <a:xfrm>
            <a:off x="993925" y="7919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ACE2F-B250-E34C-A4F5-972734FC37EA}"/>
              </a:ext>
            </a:extLst>
          </p:cNvPr>
          <p:cNvSpPr/>
          <p:nvPr/>
        </p:nvSpPr>
        <p:spPr>
          <a:xfrm>
            <a:off x="1913578" y="2052497"/>
            <a:ext cx="1276004" cy="85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Agent</a:t>
            </a:r>
          </a:p>
        </p:txBody>
      </p: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71BCE931-A139-C744-9228-72E9B3BEF6FE}"/>
              </a:ext>
            </a:extLst>
          </p:cNvPr>
          <p:cNvGrpSpPr/>
          <p:nvPr/>
        </p:nvGrpSpPr>
        <p:grpSpPr>
          <a:xfrm>
            <a:off x="2277923" y="2909454"/>
            <a:ext cx="1437575" cy="1109436"/>
            <a:chOff x="2277923" y="2586324"/>
            <a:chExt cx="1437575" cy="1109436"/>
          </a:xfrm>
        </p:grpSpPr>
        <p:cxnSp>
          <p:nvCxnSpPr>
            <p:cNvPr id="2184" name="Straight Arrow Connector 2183">
              <a:extLst>
                <a:ext uri="{FF2B5EF4-FFF2-40B4-BE49-F238E27FC236}">
                  <a16:creationId xmlns:a16="http://schemas.microsoft.com/office/drawing/2014/main" id="{2CBD07B2-25C6-CD42-90BA-9426B087C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1466" y="2586324"/>
              <a:ext cx="0" cy="7031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AB23141-4ED4-C54C-B57F-1216016C4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5423" y="2586324"/>
              <a:ext cx="0" cy="11094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1" name="Straight Connector 2190">
              <a:extLst>
                <a:ext uri="{FF2B5EF4-FFF2-40B4-BE49-F238E27FC236}">
                  <a16:creationId xmlns:a16="http://schemas.microsoft.com/office/drawing/2014/main" id="{98EFAEC1-F9C5-E447-A9CD-CAE32A40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770089" y="3289442"/>
              <a:ext cx="93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8AEFD9-C539-DD40-8F0F-1A5CBF19E67D}"/>
                </a:ext>
              </a:extLst>
            </p:cNvPr>
            <p:cNvCxnSpPr>
              <a:cxnSpLocks/>
            </p:cNvCxnSpPr>
            <p:nvPr/>
          </p:nvCxnSpPr>
          <p:spPr>
            <a:xfrm>
              <a:off x="2277923" y="3695760"/>
              <a:ext cx="143757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A31DFE5-B9CE-FD46-BE60-1E94EC88B99E}"/>
              </a:ext>
            </a:extLst>
          </p:cNvPr>
          <p:cNvCxnSpPr>
            <a:cxnSpLocks/>
          </p:cNvCxnSpPr>
          <p:nvPr/>
        </p:nvCxnSpPr>
        <p:spPr>
          <a:xfrm>
            <a:off x="5444836" y="3304308"/>
            <a:ext cx="0" cy="306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97CFD77-1150-C144-92C8-F12177FDE146}"/>
              </a:ext>
            </a:extLst>
          </p:cNvPr>
          <p:cNvCxnSpPr>
            <a:cxnSpLocks/>
          </p:cNvCxnSpPr>
          <p:nvPr/>
        </p:nvCxnSpPr>
        <p:spPr>
          <a:xfrm flipV="1">
            <a:off x="6517444" y="3345873"/>
            <a:ext cx="0" cy="7135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EE6CA49-A81A-3D4B-9B72-385159FF4E73}"/>
              </a:ext>
            </a:extLst>
          </p:cNvPr>
          <p:cNvCxnSpPr>
            <a:cxnSpLocks/>
          </p:cNvCxnSpPr>
          <p:nvPr/>
        </p:nvCxnSpPr>
        <p:spPr>
          <a:xfrm rot="16200000">
            <a:off x="3282431" y="3844073"/>
            <a:ext cx="89361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FAB79C-9F51-CC48-BFFC-72418BB807E6}"/>
              </a:ext>
            </a:extLst>
          </p:cNvPr>
          <p:cNvCxnSpPr>
            <a:cxnSpLocks/>
          </p:cNvCxnSpPr>
          <p:nvPr/>
        </p:nvCxnSpPr>
        <p:spPr>
          <a:xfrm flipH="1">
            <a:off x="3719944" y="3611270"/>
            <a:ext cx="17248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821A-BA43-0C4B-9EEE-7A5D8693B65B}"/>
              </a:ext>
            </a:extLst>
          </p:cNvPr>
          <p:cNvCxnSpPr>
            <a:cxnSpLocks/>
          </p:cNvCxnSpPr>
          <p:nvPr/>
        </p:nvCxnSpPr>
        <p:spPr>
          <a:xfrm flipH="1">
            <a:off x="3719945" y="4018891"/>
            <a:ext cx="279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08" name="Group 2207">
            <a:extLst>
              <a:ext uri="{FF2B5EF4-FFF2-40B4-BE49-F238E27FC236}">
                <a16:creationId xmlns:a16="http://schemas.microsoft.com/office/drawing/2014/main" id="{67C9C50D-2BF4-C849-A51B-36C6D395823A}"/>
              </a:ext>
            </a:extLst>
          </p:cNvPr>
          <p:cNvGrpSpPr/>
          <p:nvPr/>
        </p:nvGrpSpPr>
        <p:grpSpPr>
          <a:xfrm>
            <a:off x="2530797" y="1123328"/>
            <a:ext cx="3636000" cy="900000"/>
            <a:chOff x="2530797" y="1123328"/>
            <a:chExt cx="3636000" cy="9000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77EE96-A88A-994A-B6C7-00654057FB6A}"/>
                </a:ext>
              </a:extLst>
            </p:cNvPr>
            <p:cNvCxnSpPr>
              <a:cxnSpLocks/>
            </p:cNvCxnSpPr>
            <p:nvPr/>
          </p:nvCxnSpPr>
          <p:spPr>
            <a:xfrm>
              <a:off x="6141189" y="1167845"/>
              <a:ext cx="6339" cy="3240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AEE35AD-D754-F54A-AAA6-5AB65D8D310A}"/>
                </a:ext>
              </a:extLst>
            </p:cNvPr>
            <p:cNvCxnSpPr>
              <a:cxnSpLocks/>
            </p:cNvCxnSpPr>
            <p:nvPr/>
          </p:nvCxnSpPr>
          <p:spPr>
            <a:xfrm>
              <a:off x="2530797" y="1151062"/>
              <a:ext cx="3636000" cy="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3C90052-6228-D042-856B-1F005584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1580" y="1123328"/>
              <a:ext cx="0" cy="900000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04" name="Picture 2203" descr="Diagram&#10;&#10;Description automatically generated">
            <a:extLst>
              <a:ext uri="{FF2B5EF4-FFF2-40B4-BE49-F238E27FC236}">
                <a16:creationId xmlns:a16="http://schemas.microsoft.com/office/drawing/2014/main" id="{2B61657C-21D9-6E44-A1FB-0D343076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" t="45226" r="92751" b="37775"/>
          <a:stretch/>
        </p:blipFill>
        <p:spPr>
          <a:xfrm>
            <a:off x="2987191" y="4114628"/>
            <a:ext cx="390531" cy="351011"/>
          </a:xfrm>
          <a:prstGeom prst="rect">
            <a:avLst/>
          </a:prstGeom>
        </p:spPr>
      </p:pic>
      <p:pic>
        <p:nvPicPr>
          <p:cNvPr id="114" name="Picture 113" descr="Diagram&#10;&#10;Description automatically generated">
            <a:extLst>
              <a:ext uri="{FF2B5EF4-FFF2-40B4-BE49-F238E27FC236}">
                <a16:creationId xmlns:a16="http://schemas.microsoft.com/office/drawing/2014/main" id="{BFF9F161-47E7-9C40-A859-9584691C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8" t="44334" r="82044" b="42088"/>
          <a:stretch/>
        </p:blipFill>
        <p:spPr>
          <a:xfrm>
            <a:off x="3054093" y="3311571"/>
            <a:ext cx="256728" cy="280376"/>
          </a:xfrm>
          <a:prstGeom prst="rect">
            <a:avLst/>
          </a:prstGeom>
        </p:spPr>
      </p:pic>
      <p:pic>
        <p:nvPicPr>
          <p:cNvPr id="115" name="Picture 114" descr="Diagram&#10;&#10;Description automatically generated">
            <a:extLst>
              <a:ext uri="{FF2B5EF4-FFF2-40B4-BE49-F238E27FC236}">
                <a16:creationId xmlns:a16="http://schemas.microsoft.com/office/drawing/2014/main" id="{F4B2DA5B-6110-2B44-91C8-1F796DB83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35" t="49629" r="2246" b="33061"/>
          <a:stretch/>
        </p:blipFill>
        <p:spPr>
          <a:xfrm>
            <a:off x="4069286" y="1307203"/>
            <a:ext cx="301549" cy="357447"/>
          </a:xfrm>
          <a:prstGeom prst="rect">
            <a:avLst/>
          </a:prstGeom>
        </p:spPr>
      </p:pic>
      <p:pic>
        <p:nvPicPr>
          <p:cNvPr id="116" name="Picture 115" descr="Diagram&#10;&#10;Description automatically generated">
            <a:extLst>
              <a:ext uri="{FF2B5EF4-FFF2-40B4-BE49-F238E27FC236}">
                <a16:creationId xmlns:a16="http://schemas.microsoft.com/office/drawing/2014/main" id="{9B28D9C8-FBAE-C24B-AF77-EBC709DF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8" t="63099" r="67151" b="24825"/>
          <a:stretch/>
        </p:blipFill>
        <p:spPr>
          <a:xfrm>
            <a:off x="4157980" y="3355015"/>
            <a:ext cx="371632" cy="249372"/>
          </a:xfrm>
          <a:prstGeom prst="rect">
            <a:avLst/>
          </a:prstGeom>
        </p:spPr>
      </p:pic>
      <p:pic>
        <p:nvPicPr>
          <p:cNvPr id="118" name="Picture 117" descr="Diagram&#10;&#10;Description automatically generated">
            <a:extLst>
              <a:ext uri="{FF2B5EF4-FFF2-40B4-BE49-F238E27FC236}">
                <a16:creationId xmlns:a16="http://schemas.microsoft.com/office/drawing/2014/main" id="{40C81CF7-ED8A-BE45-8DBE-8D9D09A8F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54" t="79027" r="67675" b="8897"/>
          <a:stretch/>
        </p:blipFill>
        <p:spPr>
          <a:xfrm>
            <a:off x="4123889" y="3743066"/>
            <a:ext cx="371632" cy="24937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113A0CD-41E0-F04B-B82B-AFA4244FBC51}"/>
              </a:ext>
            </a:extLst>
          </p:cNvPr>
          <p:cNvSpPr txBox="1"/>
          <p:nvPr/>
        </p:nvSpPr>
        <p:spPr>
          <a:xfrm>
            <a:off x="993925" y="26868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RL model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A1DDC8-3BFB-D149-964F-CCECA9CFCA98}"/>
              </a:ext>
            </a:extLst>
          </p:cNvPr>
          <p:cNvSpPr txBox="1"/>
          <p:nvPr/>
        </p:nvSpPr>
        <p:spPr>
          <a:xfrm>
            <a:off x="2530797" y="4384132"/>
            <a:ext cx="1268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4F19AB-BADA-054C-8BE7-5E9C3E39DD51}"/>
              </a:ext>
            </a:extLst>
          </p:cNvPr>
          <p:cNvSpPr txBox="1"/>
          <p:nvPr/>
        </p:nvSpPr>
        <p:spPr>
          <a:xfrm>
            <a:off x="3690863" y="4089481"/>
            <a:ext cx="1437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State at time t+1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902022-AB92-9C45-9D3C-2E2CF8C04FB6}"/>
              </a:ext>
            </a:extLst>
          </p:cNvPr>
          <p:cNvSpPr txBox="1"/>
          <p:nvPr/>
        </p:nvSpPr>
        <p:spPr>
          <a:xfrm>
            <a:off x="3418454" y="2924528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 at time t+1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8C38DB-054B-614E-BC93-BA55A0C99173}"/>
              </a:ext>
            </a:extLst>
          </p:cNvPr>
          <p:cNvSpPr txBox="1"/>
          <p:nvPr/>
        </p:nvSpPr>
        <p:spPr>
          <a:xfrm>
            <a:off x="2444770" y="3604874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Reward 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E5A17B-1D75-7E41-ABD8-68C98326C5FB}"/>
              </a:ext>
            </a:extLst>
          </p:cNvPr>
          <p:cNvSpPr txBox="1"/>
          <p:nvPr/>
        </p:nvSpPr>
        <p:spPr>
          <a:xfrm>
            <a:off x="3571075" y="1646757"/>
            <a:ext cx="1642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Action </a:t>
            </a:r>
            <a:r>
              <a:rPr lang="en-US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at time t</a:t>
            </a:r>
            <a:r>
              <a:rPr lang="en-US" sz="1400" dirty="0">
                <a:solidFill>
                  <a:schemeClr val="dk1"/>
                </a:solidFill>
                <a:latin typeface="Roboto Condensed"/>
                <a:cs typeface="Roboto Condensed"/>
                <a:sym typeface="Roboto Condensed"/>
              </a:rPr>
              <a:t> 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E86CF-1805-D743-B7F8-E2C44DA645AB}"/>
              </a:ext>
            </a:extLst>
          </p:cNvPr>
          <p:cNvGrpSpPr/>
          <p:nvPr/>
        </p:nvGrpSpPr>
        <p:grpSpPr>
          <a:xfrm>
            <a:off x="2106600" y="802645"/>
            <a:ext cx="4473870" cy="1223952"/>
            <a:chOff x="2106600" y="802645"/>
            <a:chExt cx="4473870" cy="12239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944719-9D02-5342-9B6C-FFA010C14612}"/>
                </a:ext>
              </a:extLst>
            </p:cNvPr>
            <p:cNvSpPr txBox="1"/>
            <p:nvPr/>
          </p:nvSpPr>
          <p:spPr>
            <a:xfrm>
              <a:off x="3459668" y="1300356"/>
              <a:ext cx="1303575" cy="65417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722195-20D8-C74A-AB0C-77344554EE28}"/>
                </a:ext>
              </a:extLst>
            </p:cNvPr>
            <p:cNvGrpSpPr/>
            <p:nvPr/>
          </p:nvGrpSpPr>
          <p:grpSpPr>
            <a:xfrm>
              <a:off x="2106600" y="802645"/>
              <a:ext cx="4473870" cy="1223952"/>
              <a:chOff x="2106600" y="802645"/>
              <a:chExt cx="4473870" cy="122395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7370388-61C8-FF4A-B337-D99B55CBF7AB}"/>
                  </a:ext>
                </a:extLst>
              </p:cNvPr>
              <p:cNvSpPr txBox="1"/>
              <p:nvPr/>
            </p:nvSpPr>
            <p:spPr>
              <a:xfrm>
                <a:off x="2106600" y="802645"/>
                <a:ext cx="4473870" cy="65417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4FC8CF-1B8B-4C46-A61F-DF709ACBBA63}"/>
                  </a:ext>
                </a:extLst>
              </p:cNvPr>
              <p:cNvSpPr txBox="1"/>
              <p:nvPr/>
            </p:nvSpPr>
            <p:spPr>
              <a:xfrm>
                <a:off x="2121162" y="1112583"/>
                <a:ext cx="563679" cy="914014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A738AE-6D30-F54A-8154-5BB22971A1E9}"/>
              </a:ext>
            </a:extLst>
          </p:cNvPr>
          <p:cNvGrpSpPr/>
          <p:nvPr/>
        </p:nvGrpSpPr>
        <p:grpSpPr>
          <a:xfrm>
            <a:off x="3567828" y="3011029"/>
            <a:ext cx="1598205" cy="1331278"/>
            <a:chOff x="3510871" y="2984365"/>
            <a:chExt cx="1598205" cy="133127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11F3F2-1D7F-6045-9C8C-62CB197A8B77}"/>
                </a:ext>
              </a:extLst>
            </p:cNvPr>
            <p:cNvSpPr txBox="1"/>
            <p:nvPr/>
          </p:nvSpPr>
          <p:spPr>
            <a:xfrm>
              <a:off x="3962772" y="3728269"/>
              <a:ext cx="1146304" cy="22361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9BBB195-CC02-234F-87FB-A9FB2BD30A6A}"/>
                </a:ext>
              </a:extLst>
            </p:cNvPr>
            <p:cNvSpPr txBox="1"/>
            <p:nvPr/>
          </p:nvSpPr>
          <p:spPr>
            <a:xfrm>
              <a:off x="3898920" y="3329998"/>
              <a:ext cx="1146304" cy="20328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BE9300-37F5-0049-98FD-10EBAFB15908}"/>
                </a:ext>
              </a:extLst>
            </p:cNvPr>
            <p:cNvSpPr txBox="1"/>
            <p:nvPr/>
          </p:nvSpPr>
          <p:spPr>
            <a:xfrm>
              <a:off x="3510871" y="2984365"/>
              <a:ext cx="1302718" cy="2471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487766-D82E-7347-9D59-7F3B90F9EB68}"/>
                </a:ext>
              </a:extLst>
            </p:cNvPr>
            <p:cNvSpPr txBox="1"/>
            <p:nvPr/>
          </p:nvSpPr>
          <p:spPr>
            <a:xfrm>
              <a:off x="3768247" y="4127489"/>
              <a:ext cx="1338206" cy="18815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4" name="Google Shape;1744;p37">
            <a:extLst>
              <a:ext uri="{FF2B5EF4-FFF2-40B4-BE49-F238E27FC236}">
                <a16:creationId xmlns:a16="http://schemas.microsoft.com/office/drawing/2014/main" id="{ED82EBA0-FFD4-4741-A999-A41D55C2696E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43" name="Graphic 42" descr="Robot with solid fill">
            <a:extLst>
              <a:ext uri="{FF2B5EF4-FFF2-40B4-BE49-F238E27FC236}">
                <a16:creationId xmlns:a16="http://schemas.microsoft.com/office/drawing/2014/main" id="{EF232E5E-804F-294B-A9F1-36B56BA2D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519" y="1671351"/>
            <a:ext cx="710493" cy="7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7"/>
          <p:cNvSpPr/>
          <p:nvPr/>
        </p:nvSpPr>
        <p:spPr>
          <a:xfrm>
            <a:off x="6796306" y="3867220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E3D16B-3972-F543-9A5D-43EDE485BC64}"/>
              </a:ext>
            </a:extLst>
          </p:cNvPr>
          <p:cNvSpPr txBox="1"/>
          <p:nvPr/>
        </p:nvSpPr>
        <p:spPr>
          <a:xfrm>
            <a:off x="993924" y="268680"/>
            <a:ext cx="5860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latin typeface="Dela Gothic One"/>
                <a:ea typeface="Dela Gothic One"/>
                <a:sym typeface="Dela Gothic One"/>
              </a:rPr>
              <a:t>State – Covariance Matrix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64F06-1B52-EF4C-80D3-2A5916B80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73" y="1650538"/>
            <a:ext cx="3573641" cy="2515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1846;p38">
            <a:extLst>
              <a:ext uri="{FF2B5EF4-FFF2-40B4-BE49-F238E27FC236}">
                <a16:creationId xmlns:a16="http://schemas.microsoft.com/office/drawing/2014/main" id="{D72F1194-1516-A04B-999F-CB2DBB30CA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48008" y="919438"/>
            <a:ext cx="2633966" cy="435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Example Correlation Matrix</a:t>
            </a:r>
            <a:endParaRPr dirty="0"/>
          </a:p>
        </p:txBody>
      </p:sp>
      <p:sp>
        <p:nvSpPr>
          <p:cNvPr id="75" name="Google Shape;1744;p37">
            <a:extLst>
              <a:ext uri="{FF2B5EF4-FFF2-40B4-BE49-F238E27FC236}">
                <a16:creationId xmlns:a16="http://schemas.microsoft.com/office/drawing/2014/main" id="{FDCB649C-17E0-1A45-9D1B-1B7C39106677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4557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Underfit models</a:t>
            </a:r>
          </a:p>
        </p:txBody>
      </p:sp>
      <p:sp>
        <p:nvSpPr>
          <p:cNvPr id="72" name="Google Shape;1744;p37">
            <a:extLst>
              <a:ext uri="{FF2B5EF4-FFF2-40B4-BE49-F238E27FC236}">
                <a16:creationId xmlns:a16="http://schemas.microsoft.com/office/drawing/2014/main" id="{ED6748AA-83AB-F248-B02C-7646024A9BC8}"/>
              </a:ext>
            </a:extLst>
          </p:cNvPr>
          <p:cNvSpPr/>
          <p:nvPr/>
        </p:nvSpPr>
        <p:spPr>
          <a:xfrm>
            <a:off x="6006405" y="48298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03935-227D-CE4D-B863-F905A2DB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0800" y="891200"/>
            <a:ext cx="5322399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7" name="Subtitle 4">
            <a:extLst>
              <a:ext uri="{FF2B5EF4-FFF2-40B4-BE49-F238E27FC236}">
                <a16:creationId xmlns:a16="http://schemas.microsoft.com/office/drawing/2014/main" id="{6559DF48-7343-8044-8F74-CB8B7AE07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161" y="3973122"/>
            <a:ext cx="5922640" cy="572700"/>
          </a:xfrm>
        </p:spPr>
        <p:txBody>
          <a:bodyPr/>
          <a:lstStyle/>
          <a:p>
            <a:pPr algn="ctr"/>
            <a:r>
              <a:rPr lang="en-US" dirty="0"/>
              <a:t>Model PPO 4 trained for 5 hours and Model PPO 5 trained for 7 hours.</a:t>
            </a:r>
          </a:p>
          <a:p>
            <a:pPr algn="ctr"/>
            <a:r>
              <a:rPr lang="en-US" dirty="0"/>
              <a:t>Longer training periods lead to stable allocations and better returns</a:t>
            </a:r>
          </a:p>
          <a:p>
            <a:pPr algn="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70EE3-7D37-1643-864B-6DFA254D9676}"/>
              </a:ext>
            </a:extLst>
          </p:cNvPr>
          <p:cNvSpPr/>
          <p:nvPr/>
        </p:nvSpPr>
        <p:spPr>
          <a:xfrm>
            <a:off x="3064213" y="907916"/>
            <a:ext cx="1267838" cy="155642"/>
          </a:xfrm>
          <a:prstGeom prst="rect">
            <a:avLst/>
          </a:prstGeom>
          <a:solidFill>
            <a:srgbClr val="0D101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800" dirty="0"/>
              <a:t>, March 2020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27127F-FA07-E240-8160-946555E1774B}"/>
              </a:ext>
            </a:extLst>
          </p:cNvPr>
          <p:cNvSpPr/>
          <p:nvPr/>
        </p:nvSpPr>
        <p:spPr>
          <a:xfrm>
            <a:off x="5842095" y="912806"/>
            <a:ext cx="1267838" cy="150752"/>
          </a:xfrm>
          <a:prstGeom prst="rect">
            <a:avLst/>
          </a:prstGeom>
          <a:solidFill>
            <a:srgbClr val="0D101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sz="800" dirty="0"/>
              <a:t>, March 2020</a:t>
            </a:r>
          </a:p>
        </p:txBody>
      </p:sp>
    </p:spTree>
    <p:extLst>
      <p:ext uri="{BB962C8B-B14F-4D97-AF65-F5344CB8AC3E}">
        <p14:creationId xmlns:p14="http://schemas.microsoft.com/office/powerpoint/2010/main" val="396295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8"/>
          <p:cNvSpPr/>
          <p:nvPr/>
        </p:nvSpPr>
        <p:spPr>
          <a:xfrm>
            <a:off x="1391605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846" name="Google Shape;1846;p38"/>
          <p:cNvSpPr txBox="1">
            <a:spLocks noGrp="1"/>
          </p:cNvSpPr>
          <p:nvPr>
            <p:ph type="subTitle" idx="1"/>
          </p:nvPr>
        </p:nvSpPr>
        <p:spPr>
          <a:xfrm>
            <a:off x="4566087" y="2613288"/>
            <a:ext cx="3328537" cy="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Reinforcement Learning model to solve for long-term investment strategy</a:t>
            </a:r>
            <a:endParaRPr dirty="0"/>
          </a:p>
        </p:txBody>
      </p:sp>
      <p:sp>
        <p:nvSpPr>
          <p:cNvPr id="1847" name="Google Shape;1847;p38"/>
          <p:cNvSpPr txBox="1">
            <a:spLocks noGrp="1"/>
          </p:cNvSpPr>
          <p:nvPr>
            <p:ph type="title" idx="2"/>
          </p:nvPr>
        </p:nvSpPr>
        <p:spPr>
          <a:xfrm>
            <a:off x="2114838" y="1815063"/>
            <a:ext cx="2320500" cy="2261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848" name="Google Shape;1848;p38"/>
          <p:cNvSpPr/>
          <p:nvPr/>
        </p:nvSpPr>
        <p:spPr>
          <a:xfrm>
            <a:off x="7604300" y="64730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8"/>
          <p:cNvSpPr/>
          <p:nvPr/>
        </p:nvSpPr>
        <p:spPr>
          <a:xfrm>
            <a:off x="7604300" y="3814650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38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38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38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38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4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7A0E2A-B70A-2F40-99C4-7FD5DE87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2182" y="892067"/>
            <a:ext cx="5803995" cy="3580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0AE4-0CE6-E348-8772-206D5C3CF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67" y="895100"/>
            <a:ext cx="2455100" cy="2375292"/>
          </a:xfrm>
        </p:spPr>
        <p:txBody>
          <a:bodyPr/>
          <a:lstStyle/>
          <a:p>
            <a:pPr algn="r"/>
            <a:r>
              <a:rPr lang="en-US" dirty="0"/>
              <a:t>Another Investment baseline is the Minimum Variance portfolio, which least risky</a:t>
            </a:r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Model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C6860D-275C-4144-B45B-1504E2BEEB01}"/>
              </a:ext>
            </a:extLst>
          </p:cNvPr>
          <p:cNvSpPr/>
          <p:nvPr/>
        </p:nvSpPr>
        <p:spPr>
          <a:xfrm>
            <a:off x="3155950" y="1223667"/>
            <a:ext cx="831850" cy="153830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37BFCC-FC96-B44C-A73D-2DB6453A8323}"/>
              </a:ext>
            </a:extLst>
          </p:cNvPr>
          <p:cNvSpPr/>
          <p:nvPr/>
        </p:nvSpPr>
        <p:spPr>
          <a:xfrm>
            <a:off x="3155950" y="1134423"/>
            <a:ext cx="831850" cy="101944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1744;p37">
            <a:extLst>
              <a:ext uri="{FF2B5EF4-FFF2-40B4-BE49-F238E27FC236}">
                <a16:creationId xmlns:a16="http://schemas.microsoft.com/office/drawing/2014/main" id="{ED6748AA-83AB-F248-B02C-7646024A9BC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6819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E7A0E2A-B70A-2F40-99C4-7FD5DE87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82" y="892067"/>
            <a:ext cx="5803995" cy="3580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0AE4-0CE6-E348-8772-206D5C3CF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989" y="893315"/>
            <a:ext cx="2473679" cy="3655991"/>
          </a:xfrm>
        </p:spPr>
        <p:txBody>
          <a:bodyPr/>
          <a:lstStyle/>
          <a:p>
            <a:pPr algn="r"/>
            <a:r>
              <a:rPr lang="en-US" dirty="0"/>
              <a:t>A common RL baseline is a </a:t>
            </a:r>
            <a:r>
              <a:rPr lang="en-US" b="1" dirty="0"/>
              <a:t>Random Agent </a:t>
            </a:r>
            <a:r>
              <a:rPr lang="en-US" dirty="0"/>
              <a:t>with a 11 to 13 +/- 3% Annual return in this </a:t>
            </a:r>
            <a:r>
              <a:rPr lang="en-US" dirty="0" err="1"/>
              <a:t>backtest</a:t>
            </a:r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Poorly trained PPO models have similar or worse return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Final model has greater expected returns and lower variance</a:t>
            </a:r>
          </a:p>
        </p:txBody>
      </p:sp>
      <p:sp>
        <p:nvSpPr>
          <p:cNvPr id="83" name="Google Shape;2324;p52">
            <a:extLst>
              <a:ext uri="{FF2B5EF4-FFF2-40B4-BE49-F238E27FC236}">
                <a16:creationId xmlns:a16="http://schemas.microsoft.com/office/drawing/2014/main" id="{0A2FC067-C829-0A44-B3D4-F9A53D9651AD}"/>
              </a:ext>
            </a:extLst>
          </p:cNvPr>
          <p:cNvSpPr txBox="1">
            <a:spLocks/>
          </p:cNvSpPr>
          <p:nvPr/>
        </p:nvSpPr>
        <p:spPr>
          <a:xfrm>
            <a:off x="678244" y="282378"/>
            <a:ext cx="730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en-SG" sz="2800" dirty="0"/>
              <a:t>Model Performance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C6860D-275C-4144-B45B-1504E2BEEB01}"/>
              </a:ext>
            </a:extLst>
          </p:cNvPr>
          <p:cNvSpPr/>
          <p:nvPr/>
        </p:nvSpPr>
        <p:spPr>
          <a:xfrm>
            <a:off x="3155950" y="1420971"/>
            <a:ext cx="831850" cy="153830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37BFCC-FC96-B44C-A73D-2DB6453A8323}"/>
              </a:ext>
            </a:extLst>
          </p:cNvPr>
          <p:cNvSpPr/>
          <p:nvPr/>
        </p:nvSpPr>
        <p:spPr>
          <a:xfrm>
            <a:off x="3155950" y="1134423"/>
            <a:ext cx="831850" cy="101944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1744;p37">
            <a:extLst>
              <a:ext uri="{FF2B5EF4-FFF2-40B4-BE49-F238E27FC236}">
                <a16:creationId xmlns:a16="http://schemas.microsoft.com/office/drawing/2014/main" id="{18D96915-38EB-DF46-87EE-BC83DDC189F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7711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4F797196-FC63-2747-833D-E5B19FBB7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312833"/>
          </a:xfrm>
          <a:prstGeom prst="rect">
            <a:avLst/>
          </a:prstGeom>
        </p:spPr>
      </p:pic>
      <p:grpSp>
        <p:nvGrpSpPr>
          <p:cNvPr id="2265" name="Google Shape;2265;p50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2266" name="Google Shape;2266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8" name="Google Shape;2268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9" name="Google Shape;2269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0" name="Google Shape;2270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5" name="Google Shape;2275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77" name="Google Shape;2277;p50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2278" name="Google Shape;2278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2279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0" name="Google Shape;2280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2" name="Google Shape;2282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86" name="Google Shape;2286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7" name="Google Shape;2287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88" name="Google Shape;2288;p50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2289" name="Google Shape;2289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3" name="Google Shape;2293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7" name="Google Shape;2297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99" name="Google Shape;2299;p50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2300" name="Google Shape;2300;p50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50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50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50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4" name="Google Shape;2304;p50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09" name="Google Shape;2309;p50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50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5640005-9797-264A-8578-C9BE8C179F09}"/>
              </a:ext>
            </a:extLst>
          </p:cNvPr>
          <p:cNvSpPr/>
          <p:nvPr/>
        </p:nvSpPr>
        <p:spPr>
          <a:xfrm>
            <a:off x="719949" y="656341"/>
            <a:ext cx="1525529" cy="582147"/>
          </a:xfrm>
          <a:prstGeom prst="rect">
            <a:avLst/>
          </a:prstGeom>
          <a:solidFill>
            <a:srgbClr val="0E101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9013A9-8AAE-0941-B48F-C0D15ABDC654}"/>
              </a:ext>
            </a:extLst>
          </p:cNvPr>
          <p:cNvSpPr/>
          <p:nvPr/>
        </p:nvSpPr>
        <p:spPr>
          <a:xfrm>
            <a:off x="5708638" y="2247886"/>
            <a:ext cx="2069550" cy="993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PPO Model had 4.7% outperformance over Dragon Portfolio</a:t>
            </a:r>
          </a:p>
          <a:p>
            <a:pPr algn="ctr"/>
            <a:r>
              <a:rPr lang="en-US" b="1" dirty="0"/>
              <a:t>2020 to 2021 Aug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Backtest</a:t>
            </a:r>
            <a:r>
              <a:rPr lang="en" dirty="0"/>
              <a:t> Comparisons</a:t>
            </a:r>
            <a:endParaRPr dirty="0"/>
          </a:p>
        </p:txBody>
      </p:sp>
      <p:graphicFrame>
        <p:nvGraphicFramePr>
          <p:cNvPr id="2691" name="Google Shape;2691;p58"/>
          <p:cNvGraphicFramePr/>
          <p:nvPr>
            <p:extLst>
              <p:ext uri="{D42A27DB-BD31-4B8C-83A1-F6EECF244321}">
                <p14:modId xmlns:p14="http://schemas.microsoft.com/office/powerpoint/2010/main" val="1857105707"/>
              </p:ext>
            </p:extLst>
          </p:nvPr>
        </p:nvGraphicFramePr>
        <p:xfrm>
          <a:off x="640918" y="1377757"/>
          <a:ext cx="7850950" cy="2992073"/>
        </p:xfrm>
        <a:graphic>
          <a:graphicData uri="http://schemas.openxmlformats.org/drawingml/2006/table">
            <a:tbl>
              <a:tblPr firstRow="1">
                <a:noFill/>
                <a:tableStyleId>{430CE1AB-733C-48D4-9D01-4BFDCDABC23B}</a:tableStyleId>
              </a:tblPr>
              <a:tblGrid>
                <a:gridCol w="157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0190">
                  <a:extLst>
                    <a:ext uri="{9D8B030D-6E8A-4147-A177-3AD203B41FA5}">
                      <a16:colId xmlns:a16="http://schemas.microsoft.com/office/drawing/2014/main" val="3963318432"/>
                    </a:ext>
                  </a:extLst>
                </a:gridCol>
              </a:tblGrid>
              <a:tr h="404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PPO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Dragon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Min-Var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Random</a:t>
                      </a:r>
                      <a:endParaRPr sz="2200" dirty="0">
                        <a:solidFill>
                          <a:schemeClr val="bg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5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Annual Return (% p.a.)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13.9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5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Cumulative Return (%)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24.2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19.5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2.2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19.5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1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Annual </a:t>
                      </a:r>
                      <a:r>
                        <a:rPr lang="en" sz="1200" dirty="0" err="1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Volitility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 (%)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12.0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9.9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5.7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10.3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Sharpe Ratio</a:t>
                      </a:r>
                      <a:endParaRPr sz="1200" dirty="0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1.15</a:t>
                      </a:r>
                      <a:endParaRPr sz="16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1.13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0.26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  <a:endParaRPr sz="16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791182"/>
                  </a:ext>
                </a:extLst>
              </a:tr>
            </a:tbl>
          </a:graphicData>
        </a:graphic>
      </p:graphicFrame>
      <p:sp>
        <p:nvSpPr>
          <p:cNvPr id="2692" name="Google Shape;2692;p58"/>
          <p:cNvSpPr/>
          <p:nvPr/>
        </p:nvSpPr>
        <p:spPr>
          <a:xfrm>
            <a:off x="7337918" y="186252"/>
            <a:ext cx="949500" cy="972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58"/>
          <p:cNvSpPr/>
          <p:nvPr/>
        </p:nvSpPr>
        <p:spPr>
          <a:xfrm>
            <a:off x="128880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58"/>
          <p:cNvSpPr/>
          <p:nvPr/>
        </p:nvSpPr>
        <p:spPr>
          <a:xfrm>
            <a:off x="86395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58"/>
          <p:cNvSpPr/>
          <p:nvPr/>
        </p:nvSpPr>
        <p:spPr>
          <a:xfrm>
            <a:off x="1713650" y="1488768"/>
            <a:ext cx="281700" cy="288600"/>
          </a:xfrm>
          <a:prstGeom prst="star10">
            <a:avLst>
              <a:gd name="adj" fmla="val 19946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44;p37">
            <a:extLst>
              <a:ext uri="{FF2B5EF4-FFF2-40B4-BE49-F238E27FC236}">
                <a16:creationId xmlns:a16="http://schemas.microsoft.com/office/drawing/2014/main" id="{3C00D460-2EDB-6247-80AB-ACE817012D7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D6A108C-F2CD-9243-867A-E7CC81785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8" t="14493" r="15319"/>
          <a:stretch/>
        </p:blipFill>
        <p:spPr>
          <a:xfrm>
            <a:off x="874023" y="540825"/>
            <a:ext cx="1473710" cy="1808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55A49EF-F148-C941-A429-D4E7E4312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00" t="13814" r="16417"/>
          <a:stretch/>
        </p:blipFill>
        <p:spPr>
          <a:xfrm>
            <a:off x="1451346" y="1783976"/>
            <a:ext cx="1473710" cy="1822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D3859F9-7685-8649-BA52-0D688343F5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25" t="13370" r="16821"/>
          <a:stretch/>
        </p:blipFill>
        <p:spPr>
          <a:xfrm>
            <a:off x="2364021" y="3044503"/>
            <a:ext cx="1485811" cy="1832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37" name="Google Shape;1737;p37"/>
          <p:cNvSpPr txBox="1">
            <a:spLocks noGrp="1"/>
          </p:cNvSpPr>
          <p:nvPr>
            <p:ph type="subTitle" idx="1"/>
          </p:nvPr>
        </p:nvSpPr>
        <p:spPr>
          <a:xfrm>
            <a:off x="4183283" y="2818032"/>
            <a:ext cx="391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learning is very cool. </a:t>
            </a:r>
            <a:r>
              <a:rPr lang="en-SG" dirty="0"/>
              <a:t>I</a:t>
            </a:r>
            <a:r>
              <a:rPr lang="en" dirty="0"/>
              <a:t> wanted to apply this with investment strategy!</a:t>
            </a:r>
            <a:endParaRPr dirty="0"/>
          </a:p>
        </p:txBody>
      </p:sp>
      <p:sp>
        <p:nvSpPr>
          <p:cNvPr id="1744" name="Google Shape;1744;p37"/>
          <p:cNvSpPr/>
          <p:nvPr/>
        </p:nvSpPr>
        <p:spPr>
          <a:xfrm>
            <a:off x="6358134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grpSp>
        <p:nvGrpSpPr>
          <p:cNvPr id="1763" name="Google Shape;1763;p37"/>
          <p:cNvGrpSpPr/>
          <p:nvPr/>
        </p:nvGrpSpPr>
        <p:grpSpPr>
          <a:xfrm>
            <a:off x="135700" y="253688"/>
            <a:ext cx="584250" cy="572635"/>
            <a:chOff x="97425" y="121100"/>
            <a:chExt cx="584250" cy="572635"/>
          </a:xfrm>
        </p:grpSpPr>
        <p:cxnSp>
          <p:nvCxnSpPr>
            <p:cNvPr id="1764" name="Google Shape;1764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8" name="Google Shape;1768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73" name="Google Shape;1773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5" name="Google Shape;1775;p37"/>
          <p:cNvGrpSpPr/>
          <p:nvPr/>
        </p:nvGrpSpPr>
        <p:grpSpPr>
          <a:xfrm flipH="1">
            <a:off x="8424000" y="253688"/>
            <a:ext cx="584250" cy="572635"/>
            <a:chOff x="97425" y="121100"/>
            <a:chExt cx="584250" cy="572635"/>
          </a:xfrm>
        </p:grpSpPr>
        <p:cxnSp>
          <p:nvCxnSpPr>
            <p:cNvPr id="1776" name="Google Shape;1776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0" name="Google Shape;1780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4" name="Google Shape;1784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86" name="Google Shape;1786;p37"/>
          <p:cNvGrpSpPr/>
          <p:nvPr/>
        </p:nvGrpSpPr>
        <p:grpSpPr>
          <a:xfrm rot="10800000" flipH="1">
            <a:off x="135700" y="4317188"/>
            <a:ext cx="584250" cy="572635"/>
            <a:chOff x="97425" y="121100"/>
            <a:chExt cx="584250" cy="572635"/>
          </a:xfrm>
        </p:grpSpPr>
        <p:cxnSp>
          <p:nvCxnSpPr>
            <p:cNvPr id="1787" name="Google Shape;1787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1" name="Google Shape;1791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5" name="Google Shape;1795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97" name="Google Shape;1797;p37"/>
          <p:cNvGrpSpPr/>
          <p:nvPr/>
        </p:nvGrpSpPr>
        <p:grpSpPr>
          <a:xfrm rot="10800000">
            <a:off x="8424000" y="4317188"/>
            <a:ext cx="584250" cy="572635"/>
            <a:chOff x="97425" y="121100"/>
            <a:chExt cx="584250" cy="572635"/>
          </a:xfrm>
        </p:grpSpPr>
        <p:cxnSp>
          <p:nvCxnSpPr>
            <p:cNvPr id="1798" name="Google Shape;1798;p37"/>
            <p:cNvCxnSpPr/>
            <p:nvPr/>
          </p:nvCxnSpPr>
          <p:spPr>
            <a:xfrm>
              <a:off x="587412" y="155670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7"/>
            <p:cNvCxnSpPr/>
            <p:nvPr/>
          </p:nvCxnSpPr>
          <p:spPr>
            <a:xfrm rot="10800000">
              <a:off x="493275" y="257726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7"/>
            <p:cNvCxnSpPr/>
            <p:nvPr/>
          </p:nvCxnSpPr>
          <p:spPr>
            <a:xfrm>
              <a:off x="238503" y="489735"/>
              <a:ext cx="0" cy="20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7"/>
            <p:cNvCxnSpPr/>
            <p:nvPr/>
          </p:nvCxnSpPr>
          <p:spPr>
            <a:xfrm rot="10800000">
              <a:off x="144366" y="591791"/>
              <a:ext cx="18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2" name="Google Shape;1802;p37"/>
            <p:cNvSpPr/>
            <p:nvPr/>
          </p:nvSpPr>
          <p:spPr>
            <a:xfrm>
              <a:off x="201391" y="554680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50301" y="220615"/>
              <a:ext cx="74100" cy="7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170465" y="523753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19498" y="189812"/>
              <a:ext cx="135900" cy="135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170465" y="189812"/>
              <a:ext cx="135900" cy="1359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7" name="Google Shape;1807;p37"/>
            <p:cNvCxnSpPr/>
            <p:nvPr/>
          </p:nvCxnSpPr>
          <p:spPr>
            <a:xfrm>
              <a:off x="419730" y="121100"/>
              <a:ext cx="0" cy="273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7"/>
            <p:cNvCxnSpPr/>
            <p:nvPr/>
          </p:nvCxnSpPr>
          <p:spPr>
            <a:xfrm>
              <a:off x="97425" y="419223"/>
              <a:ext cx="282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9" name="Google Shape;1809;p37"/>
          <p:cNvSpPr/>
          <p:nvPr/>
        </p:nvSpPr>
        <p:spPr>
          <a:xfrm>
            <a:off x="189125" y="1812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7"/>
          <p:cNvSpPr/>
          <p:nvPr/>
        </p:nvSpPr>
        <p:spPr>
          <a:xfrm>
            <a:off x="189125" y="1981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7"/>
          <p:cNvSpPr/>
          <p:nvPr/>
        </p:nvSpPr>
        <p:spPr>
          <a:xfrm>
            <a:off x="189125" y="2149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7"/>
          <p:cNvSpPr/>
          <p:nvPr/>
        </p:nvSpPr>
        <p:spPr>
          <a:xfrm>
            <a:off x="189125" y="23182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7"/>
          <p:cNvSpPr/>
          <p:nvPr/>
        </p:nvSpPr>
        <p:spPr>
          <a:xfrm>
            <a:off x="189125" y="24868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7"/>
          <p:cNvSpPr/>
          <p:nvPr/>
        </p:nvSpPr>
        <p:spPr>
          <a:xfrm>
            <a:off x="189125" y="2655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7"/>
          <p:cNvSpPr/>
          <p:nvPr/>
        </p:nvSpPr>
        <p:spPr>
          <a:xfrm>
            <a:off x="189125" y="2824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7"/>
          <p:cNvSpPr/>
          <p:nvPr/>
        </p:nvSpPr>
        <p:spPr>
          <a:xfrm>
            <a:off x="189125" y="2992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7"/>
          <p:cNvSpPr/>
          <p:nvPr/>
        </p:nvSpPr>
        <p:spPr>
          <a:xfrm>
            <a:off x="8786275" y="18124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7"/>
          <p:cNvSpPr/>
          <p:nvPr/>
        </p:nvSpPr>
        <p:spPr>
          <a:xfrm>
            <a:off x="8786275" y="19810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37"/>
          <p:cNvSpPr/>
          <p:nvPr/>
        </p:nvSpPr>
        <p:spPr>
          <a:xfrm>
            <a:off x="8786275" y="21496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37"/>
          <p:cNvSpPr/>
          <p:nvPr/>
        </p:nvSpPr>
        <p:spPr>
          <a:xfrm>
            <a:off x="8786275" y="23182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37"/>
          <p:cNvSpPr/>
          <p:nvPr/>
        </p:nvSpPr>
        <p:spPr>
          <a:xfrm>
            <a:off x="8786275" y="24868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7"/>
          <p:cNvSpPr/>
          <p:nvPr/>
        </p:nvSpPr>
        <p:spPr>
          <a:xfrm>
            <a:off x="8786275" y="26554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7"/>
          <p:cNvSpPr/>
          <p:nvPr/>
        </p:nvSpPr>
        <p:spPr>
          <a:xfrm>
            <a:off x="8786275" y="2824000"/>
            <a:ext cx="168600" cy="168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37"/>
          <p:cNvSpPr/>
          <p:nvPr/>
        </p:nvSpPr>
        <p:spPr>
          <a:xfrm>
            <a:off x="8786275" y="2992600"/>
            <a:ext cx="168600" cy="16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702;p35">
            <a:extLst>
              <a:ext uri="{FF2B5EF4-FFF2-40B4-BE49-F238E27FC236}">
                <a16:creationId xmlns:a16="http://schemas.microsoft.com/office/drawing/2014/main" id="{6A49180F-3232-6145-B3CE-D8A2364138AA}"/>
              </a:ext>
            </a:extLst>
          </p:cNvPr>
          <p:cNvSpPr txBox="1">
            <a:spLocks/>
          </p:cNvSpPr>
          <p:nvPr/>
        </p:nvSpPr>
        <p:spPr>
          <a:xfrm>
            <a:off x="2665115" y="161359"/>
            <a:ext cx="58530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ela Gothic One"/>
              <a:buNone/>
              <a:defRPr sz="60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 lang="en-SG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E71992-99BB-2742-9C22-76A94F522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388" y="1449058"/>
            <a:ext cx="4939641" cy="1277949"/>
          </a:xfrm>
        </p:spPr>
        <p:txBody>
          <a:bodyPr/>
          <a:lstStyle/>
          <a:p>
            <a:r>
              <a:rPr lang="en-SG" sz="4000" dirty="0"/>
              <a:t>Reinforcement Learning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fund manager&amp;#39;s perspective on value | nucleusfinancial.com">
            <a:extLst>
              <a:ext uri="{FF2B5EF4-FFF2-40B4-BE49-F238E27FC236}">
                <a16:creationId xmlns:a16="http://schemas.microsoft.com/office/drawing/2014/main" id="{0E78B707-11F3-9642-954D-48816E25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4" y="1464150"/>
            <a:ext cx="3499457" cy="1959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2" name="Google Shape;17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dirty="0"/>
              <a:t>Portfolio Management</a:t>
            </a:r>
          </a:p>
        </p:txBody>
      </p:sp>
      <p:sp>
        <p:nvSpPr>
          <p:cNvPr id="1703" name="Google Shape;1703;p35"/>
          <p:cNvSpPr txBox="1">
            <a:spLocks noGrp="1"/>
          </p:cNvSpPr>
          <p:nvPr>
            <p:ph type="body" idx="1"/>
          </p:nvPr>
        </p:nvSpPr>
        <p:spPr>
          <a:xfrm>
            <a:off x="857249" y="1502771"/>
            <a:ext cx="3811901" cy="275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SG" dirty="0"/>
              <a:t>Portfolio management involves building and overseeing a selection of investments that will </a:t>
            </a:r>
            <a:r>
              <a:rPr lang="en-SG" b="1" dirty="0"/>
              <a:t>meet the long-term financial goals </a:t>
            </a:r>
            <a:r>
              <a:rPr lang="en-SG" dirty="0"/>
              <a:t>and risk tolerance of an investor.</a:t>
            </a:r>
          </a:p>
          <a:p>
            <a:pPr marL="609600" lvl="1" indent="0">
              <a:buNone/>
            </a:pPr>
            <a:r>
              <a:rPr lang="en-SG" i="1" dirty="0"/>
              <a:t>- </a:t>
            </a:r>
            <a:r>
              <a:rPr lang="en-SG" i="1" dirty="0">
                <a:hlinkClick r:id="rId4"/>
              </a:rPr>
              <a:t>Investopedia</a:t>
            </a:r>
            <a:endParaRPr lang="en-SG" i="1" dirty="0"/>
          </a:p>
        </p:txBody>
      </p:sp>
      <p:sp>
        <p:nvSpPr>
          <p:cNvPr id="6" name="Google Shape;1744;p37">
            <a:extLst>
              <a:ext uri="{FF2B5EF4-FFF2-40B4-BE49-F238E27FC236}">
                <a16:creationId xmlns:a16="http://schemas.microsoft.com/office/drawing/2014/main" id="{383478FA-B0FB-0949-83B4-4330332072B9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Dragon Portfolio</a:t>
            </a:r>
            <a:endParaRPr dirty="0"/>
          </a:p>
        </p:txBody>
      </p:sp>
      <p:sp>
        <p:nvSpPr>
          <p:cNvPr id="1703" name="Google Shape;1703;p35"/>
          <p:cNvSpPr txBox="1">
            <a:spLocks noGrp="1"/>
          </p:cNvSpPr>
          <p:nvPr>
            <p:ph type="body" idx="1"/>
          </p:nvPr>
        </p:nvSpPr>
        <p:spPr>
          <a:xfrm>
            <a:off x="720001" y="1143000"/>
            <a:ext cx="3979000" cy="2158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SG" dirty="0"/>
              <a:t>“The successful </a:t>
            </a:r>
            <a:r>
              <a:rPr lang="en-SG" b="1" dirty="0"/>
              <a:t>100-year portfolio </a:t>
            </a:r>
            <a:r>
              <a:rPr lang="en-SG" dirty="0"/>
              <a:t>must be able to navigate  … assets that </a:t>
            </a:r>
            <a:r>
              <a:rPr lang="en-SG" b="1" dirty="0"/>
              <a:t>perform during eras of secular change</a:t>
            </a:r>
            <a:r>
              <a:rPr lang="en-SG" dirty="0"/>
              <a:t>, versus those that perform </a:t>
            </a:r>
            <a:r>
              <a:rPr lang="en-SG" b="1" dirty="0"/>
              <a:t>best during economic stability and growth </a:t>
            </a:r>
            <a:r>
              <a:rPr lang="en-SG" dirty="0"/>
              <a:t>…”</a:t>
            </a:r>
          </a:p>
          <a:p>
            <a:pPr marL="0" lvl="0" indent="0">
              <a:buSzPts val="1100"/>
              <a:buNone/>
            </a:pPr>
            <a:endParaRPr lang="en-SG" dirty="0"/>
          </a:p>
          <a:p>
            <a:pPr marL="0" indent="0">
              <a:buSzPts val="1100"/>
              <a:buNone/>
            </a:pPr>
            <a:r>
              <a:rPr lang="en-SG" sz="1050" i="1" dirty="0"/>
              <a:t>-</a:t>
            </a:r>
            <a:r>
              <a:rPr lang="en-SG" sz="1050" i="1" dirty="0">
                <a:hlinkClick r:id="rId3"/>
              </a:rPr>
              <a:t>THE ALLEGORY OF THE HAWK AND SERPENTHOW TO GROW AND PROTECT WEALTH FOR 100 YEARS</a:t>
            </a:r>
            <a:r>
              <a:rPr lang="en-SG" sz="1050" i="1" dirty="0"/>
              <a:t> </a:t>
            </a:r>
            <a:r>
              <a:rPr lang="en-SG" sz="1050" i="1" dirty="0">
                <a:latin typeface="Roboto" panose="02000000000000000000" pitchFamily="2" charset="0"/>
                <a:ea typeface="Roboto" panose="02000000000000000000" pitchFamily="2" charset="0"/>
              </a:rPr>
              <a:t>(Artemis Capital Management L.P.| January 2020 | All Rights Reserved)</a:t>
            </a:r>
          </a:p>
        </p:txBody>
      </p:sp>
      <p:sp>
        <p:nvSpPr>
          <p:cNvPr id="6" name="Google Shape;1744;p37">
            <a:extLst>
              <a:ext uri="{FF2B5EF4-FFF2-40B4-BE49-F238E27FC236}">
                <a16:creationId xmlns:a16="http://schemas.microsoft.com/office/drawing/2014/main" id="{151B68E2-AD4D-0846-BF1D-F52BAE788DA1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3" name="Picture 2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C0AE5FCF-0168-8242-9414-D8E73040A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07" r="28718"/>
          <a:stretch/>
        </p:blipFill>
        <p:spPr>
          <a:xfrm>
            <a:off x="4572000" y="1143000"/>
            <a:ext cx="1888943" cy="225887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2F00DDC1-8D0E-1B4E-A3AC-21CD352D8F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" t="6303" r="58191" b="3970"/>
          <a:stretch/>
        </p:blipFill>
        <p:spPr>
          <a:xfrm>
            <a:off x="1481233" y="3301138"/>
            <a:ext cx="2329535" cy="1667591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 with medium confidence">
            <a:extLst>
              <a:ext uri="{FF2B5EF4-FFF2-40B4-BE49-F238E27FC236}">
                <a16:creationId xmlns:a16="http://schemas.microsoft.com/office/drawing/2014/main" id="{F2749A8F-AFF4-CC48-A56A-D84E49DEC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26" r="-1"/>
          <a:stretch/>
        </p:blipFill>
        <p:spPr>
          <a:xfrm>
            <a:off x="6535056" y="1142999"/>
            <a:ext cx="1888943" cy="225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316" name="Google Shape;2316;p51"/>
          <p:cNvSpPr txBox="1">
            <a:spLocks noGrp="1"/>
          </p:cNvSpPr>
          <p:nvPr>
            <p:ph type="subTitle" idx="1"/>
          </p:nvPr>
        </p:nvSpPr>
        <p:spPr>
          <a:xfrm>
            <a:off x="3361500" y="1359826"/>
            <a:ext cx="5563623" cy="238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SG" sz="2400" dirty="0"/>
              <a:t>This project assessed the performance of </a:t>
            </a:r>
            <a:r>
              <a:rPr lang="en-SG" sz="2400" b="1" dirty="0"/>
              <a:t>Deep Reinforcement Learning (RL)</a:t>
            </a:r>
            <a:r>
              <a:rPr lang="en-SG" sz="2400" dirty="0"/>
              <a:t> in an </a:t>
            </a:r>
            <a:r>
              <a:rPr lang="en-SG" sz="2400" b="1" dirty="0"/>
              <a:t>investment environment</a:t>
            </a:r>
            <a:r>
              <a:rPr lang="en-SG" sz="2400" dirty="0"/>
              <a:t>. Model performance was </a:t>
            </a:r>
            <a:r>
              <a:rPr lang="en-SG" sz="2400" b="1" dirty="0"/>
              <a:t>compared against the Dragon portfolio </a:t>
            </a:r>
            <a:r>
              <a:rPr lang="en-SG" sz="2400" dirty="0"/>
              <a:t>in a </a:t>
            </a:r>
            <a:r>
              <a:rPr lang="en-SG" sz="2400" dirty="0" err="1"/>
              <a:t>backtest</a:t>
            </a:r>
            <a:r>
              <a:rPr lang="en-SG" sz="2400" dirty="0"/>
              <a:t> from 2020 to 2021. Starting with 1 Million in capital</a:t>
            </a:r>
            <a:endParaRPr sz="2400" dirty="0"/>
          </a:p>
        </p:txBody>
      </p:sp>
      <p:sp>
        <p:nvSpPr>
          <p:cNvPr id="7" name="Google Shape;1744;p37">
            <a:extLst>
              <a:ext uri="{FF2B5EF4-FFF2-40B4-BE49-F238E27FC236}">
                <a16:creationId xmlns:a16="http://schemas.microsoft.com/office/drawing/2014/main" id="{98F9AD9B-6A13-444D-AD07-84A4F434F0BC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  <p:pic>
        <p:nvPicPr>
          <p:cNvPr id="12" name="Google Shape;1835;p37">
            <a:extLst>
              <a:ext uri="{FF2B5EF4-FFF2-40B4-BE49-F238E27FC236}">
                <a16:creationId xmlns:a16="http://schemas.microsoft.com/office/drawing/2014/main" id="{31FDC8C9-D71E-394E-83A0-7989B558DA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70" y="2373680"/>
            <a:ext cx="1999942" cy="10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6;p37">
            <a:extLst>
              <a:ext uri="{FF2B5EF4-FFF2-40B4-BE49-F238E27FC236}">
                <a16:creationId xmlns:a16="http://schemas.microsoft.com/office/drawing/2014/main" id="{21919D0A-DF1F-484D-94C6-9B4C04C82D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8" y="1937255"/>
            <a:ext cx="1999942" cy="1070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37;p37">
            <a:extLst>
              <a:ext uri="{FF2B5EF4-FFF2-40B4-BE49-F238E27FC236}">
                <a16:creationId xmlns:a16="http://schemas.microsoft.com/office/drawing/2014/main" id="{E73F2270-7863-0841-8084-7B69C77BCF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45" y="1500830"/>
            <a:ext cx="1999942" cy="107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38;p37">
            <a:extLst>
              <a:ext uri="{FF2B5EF4-FFF2-40B4-BE49-F238E27FC236}">
                <a16:creationId xmlns:a16="http://schemas.microsoft.com/office/drawing/2014/main" id="{FAE8143F-AB69-5745-A550-5EE5B983A72E}"/>
              </a:ext>
            </a:extLst>
          </p:cNvPr>
          <p:cNvSpPr/>
          <p:nvPr/>
        </p:nvSpPr>
        <p:spPr>
          <a:xfrm>
            <a:off x="2041131" y="2789961"/>
            <a:ext cx="1210500" cy="12399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839;p37">
            <a:extLst>
              <a:ext uri="{FF2B5EF4-FFF2-40B4-BE49-F238E27FC236}">
                <a16:creationId xmlns:a16="http://schemas.microsoft.com/office/drawing/2014/main" id="{C50E07A6-0E78-DF49-BDBD-43A9576B7D1E}"/>
              </a:ext>
            </a:extLst>
          </p:cNvPr>
          <p:cNvSpPr/>
          <p:nvPr/>
        </p:nvSpPr>
        <p:spPr>
          <a:xfrm>
            <a:off x="285539" y="1415968"/>
            <a:ext cx="721800" cy="7395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24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7"/>
          <p:cNvSpPr/>
          <p:nvPr/>
        </p:nvSpPr>
        <p:spPr>
          <a:xfrm>
            <a:off x="7350064" y="2151338"/>
            <a:ext cx="1199700" cy="12288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47"/>
          <p:cNvSpPr txBox="1">
            <a:spLocks noGrp="1"/>
          </p:cNvSpPr>
          <p:nvPr>
            <p:ph type="title"/>
          </p:nvPr>
        </p:nvSpPr>
        <p:spPr>
          <a:xfrm>
            <a:off x="641288" y="2087738"/>
            <a:ext cx="7686600" cy="13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$ 47,000</a:t>
            </a:r>
            <a:endParaRPr dirty="0"/>
          </a:p>
        </p:txBody>
      </p:sp>
      <p:sp>
        <p:nvSpPr>
          <p:cNvPr id="2218" name="Google Shape;2218;p47"/>
          <p:cNvSpPr txBox="1">
            <a:spLocks noGrp="1"/>
          </p:cNvSpPr>
          <p:nvPr>
            <p:ph type="subTitle" idx="1"/>
          </p:nvPr>
        </p:nvSpPr>
        <p:spPr>
          <a:xfrm>
            <a:off x="737525" y="1415738"/>
            <a:ext cx="76866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AI Portfolio Allocator </a:t>
            </a:r>
            <a:r>
              <a:rPr lang="en" dirty="0"/>
              <a:t>outperformed </a:t>
            </a:r>
            <a:r>
              <a:rPr lang="en" b="1" dirty="0"/>
              <a:t>Dragon Portfolio </a:t>
            </a:r>
            <a:r>
              <a:rPr lang="en" dirty="0"/>
              <a:t>by</a:t>
            </a:r>
            <a:endParaRPr dirty="0"/>
          </a:p>
        </p:txBody>
      </p:sp>
      <p:sp>
        <p:nvSpPr>
          <p:cNvPr id="2221" name="Google Shape;2221;p47"/>
          <p:cNvSpPr/>
          <p:nvPr/>
        </p:nvSpPr>
        <p:spPr>
          <a:xfrm>
            <a:off x="594239" y="2151338"/>
            <a:ext cx="1199700" cy="12288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44;p37">
            <a:extLst>
              <a:ext uri="{FF2B5EF4-FFF2-40B4-BE49-F238E27FC236}">
                <a16:creationId xmlns:a16="http://schemas.microsoft.com/office/drawing/2014/main" id="{B2167326-3223-BB4A-A935-F62988DE6668}"/>
              </a:ext>
            </a:extLst>
          </p:cNvPr>
          <p:cNvSpPr/>
          <p:nvPr/>
        </p:nvSpPr>
        <p:spPr>
          <a:xfrm>
            <a:off x="6006405" y="4664791"/>
            <a:ext cx="2024157" cy="1514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/>
              <a:t>AI Portfolio Allocator</a:t>
            </a:r>
            <a:endParaRPr b="1" i="0" dirty="0">
              <a:ln>
                <a:noFill/>
              </a:ln>
              <a:solidFill>
                <a:schemeClr val="dk1"/>
              </a:solidFill>
              <a:latin typeface="Roboto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57"/>
          <p:cNvSpPr/>
          <p:nvPr/>
        </p:nvSpPr>
        <p:spPr>
          <a:xfrm>
            <a:off x="5634930" y="1652125"/>
            <a:ext cx="1898400" cy="19443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57"/>
          <p:cNvSpPr txBox="1">
            <a:spLocks noGrp="1"/>
          </p:cNvSpPr>
          <p:nvPr>
            <p:ph type="title"/>
          </p:nvPr>
        </p:nvSpPr>
        <p:spPr>
          <a:xfrm flipH="1">
            <a:off x="1347440" y="1815075"/>
            <a:ext cx="31945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RL Agents</a:t>
            </a:r>
            <a:endParaRPr dirty="0"/>
          </a:p>
        </p:txBody>
      </p:sp>
      <p:sp>
        <p:nvSpPr>
          <p:cNvPr id="2652" name="Google Shape;2652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Concepts of Reinforcement Learning</a:t>
            </a:r>
            <a:endParaRPr dirty="0"/>
          </a:p>
        </p:txBody>
      </p:sp>
      <p:sp>
        <p:nvSpPr>
          <p:cNvPr id="2653" name="Google Shape;2653;p57"/>
          <p:cNvSpPr txBox="1">
            <a:spLocks noGrp="1"/>
          </p:cNvSpPr>
          <p:nvPr>
            <p:ph type="title" idx="2"/>
          </p:nvPr>
        </p:nvSpPr>
        <p:spPr>
          <a:xfrm flipH="1">
            <a:off x="4672713" y="1847988"/>
            <a:ext cx="2320500" cy="29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682" name="Google Shape;2682;p57"/>
          <p:cNvSpPr/>
          <p:nvPr/>
        </p:nvSpPr>
        <p:spPr>
          <a:xfrm>
            <a:off x="789462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57"/>
          <p:cNvSpPr/>
          <p:nvPr/>
        </p:nvSpPr>
        <p:spPr>
          <a:xfrm>
            <a:off x="761925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57"/>
          <p:cNvSpPr/>
          <p:nvPr/>
        </p:nvSpPr>
        <p:spPr>
          <a:xfrm>
            <a:off x="7343875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57"/>
          <p:cNvSpPr/>
          <p:nvPr/>
        </p:nvSpPr>
        <p:spPr>
          <a:xfrm>
            <a:off x="7068500" y="300326"/>
            <a:ext cx="210300" cy="215400"/>
          </a:xfrm>
          <a:prstGeom prst="star10">
            <a:avLst>
              <a:gd name="adj" fmla="val 14289"/>
              <a:gd name="hf" fmla="val 105146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cial Studies Subject for Middle School - 6th Grade: Civics, Government and Economics by Slidesgo">
  <a:themeElements>
    <a:clrScheme name="Simple Light">
      <a:dk1>
        <a:srgbClr val="000000"/>
      </a:dk1>
      <a:lt1>
        <a:srgbClr val="FFFFFF"/>
      </a:lt1>
      <a:dk2>
        <a:srgbClr val="B5FF5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927</Words>
  <Application>Microsoft Macintosh PowerPoint</Application>
  <PresentationFormat>On-screen Show (16:9)</PresentationFormat>
  <Paragraphs>234</Paragraphs>
  <Slides>33</Slides>
  <Notes>33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Dela Gothic One</vt:lpstr>
      <vt:lpstr>Roboto Condensed</vt:lpstr>
      <vt:lpstr>Roboto</vt:lpstr>
      <vt:lpstr>Arial</vt:lpstr>
      <vt:lpstr>Roboto Condensed Light</vt:lpstr>
      <vt:lpstr>Wingdings</vt:lpstr>
      <vt:lpstr>Social Studies Subject for Middle School - 6th Grade: Civics, Government and Economics by Slidesgo</vt:lpstr>
      <vt:lpstr>AI Portfolio Allocator</vt:lpstr>
      <vt:lpstr>Table of contents</vt:lpstr>
      <vt:lpstr>Objective</vt:lpstr>
      <vt:lpstr>Reinforcement Learning</vt:lpstr>
      <vt:lpstr>Portfolio Management</vt:lpstr>
      <vt:lpstr>Dragon Portfolio</vt:lpstr>
      <vt:lpstr>Problem Statement</vt:lpstr>
      <vt:lpstr> $ 47,000</vt:lpstr>
      <vt:lpstr>RL Agents</vt:lpstr>
      <vt:lpstr>Example</vt:lpstr>
      <vt:lpstr>Example</vt:lpstr>
      <vt:lpstr>Feature Engineering</vt:lpstr>
      <vt:lpstr>PowerPoint Presentation</vt:lpstr>
      <vt:lpstr>PowerPoint Presentation</vt:lpstr>
      <vt:lpstr>PowerPoint Presentation</vt:lpstr>
      <vt:lpstr>Model &amp; Performance</vt:lpstr>
      <vt:lpstr>PowerPoint Presentation</vt:lpstr>
      <vt:lpstr>PowerPoint Presentation</vt:lpstr>
      <vt:lpstr>Neural Networks</vt:lpstr>
      <vt:lpstr>Neural Networks</vt:lpstr>
      <vt:lpstr>Desktop web</vt:lpstr>
      <vt:lpstr>Thanks!</vt:lpstr>
      <vt:lpstr>More on this project</vt:lpstr>
      <vt:lpstr>AI Portfolio Allocator</vt:lpstr>
      <vt:lpstr>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Backtest Comparisons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Portfolio Allocator</dc:title>
  <cp:lastModifiedBy>Julian Chang</cp:lastModifiedBy>
  <cp:revision>58</cp:revision>
  <dcterms:modified xsi:type="dcterms:W3CDTF">2021-12-18T01:09:08Z</dcterms:modified>
</cp:coreProperties>
</file>